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8" d="100"/>
          <a:sy n="68" d="100"/>
        </p:scale>
        <p:origin x="-102" y="-42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bg-BG"/>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bg-BG"/>
          </a:p>
        </p:txBody>
      </p:sp>
      <p:sp>
        <p:nvSpPr>
          <p:cNvPr id="4" name="Date Placeholder 3"/>
          <p:cNvSpPr>
            <a:spLocks noGrp="1"/>
          </p:cNvSpPr>
          <p:nvPr>
            <p:ph type="dt" sz="half" idx="10"/>
          </p:nvPr>
        </p:nvSpPr>
        <p:spPr/>
        <p:txBody>
          <a:bodyPr/>
          <a:lstStyle/>
          <a:p>
            <a:fld id="{DF236626-A217-484D-A84B-4719A04E95CC}" type="datetimeFigureOut">
              <a:rPr lang="bg-BG" smtClean="0"/>
              <a:t>10.3.2025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CEB1A4D3-E40B-4A2F-96DF-79D01DC22B8C}" type="slidenum">
              <a:rPr lang="bg-BG" smtClean="0"/>
              <a:t>‹#›</a:t>
            </a:fld>
            <a:endParaRPr lang="bg-BG"/>
          </a:p>
        </p:txBody>
      </p:sp>
    </p:spTree>
    <p:extLst>
      <p:ext uri="{BB962C8B-B14F-4D97-AF65-F5344CB8AC3E}">
        <p14:creationId xmlns:p14="http://schemas.microsoft.com/office/powerpoint/2010/main" val="3419900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p>
            <a:fld id="{DF236626-A217-484D-A84B-4719A04E95CC}" type="datetimeFigureOut">
              <a:rPr lang="bg-BG" smtClean="0"/>
              <a:t>10.3.2025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CEB1A4D3-E40B-4A2F-96DF-79D01DC22B8C}" type="slidenum">
              <a:rPr lang="bg-BG" smtClean="0"/>
              <a:t>‹#›</a:t>
            </a:fld>
            <a:endParaRPr lang="bg-BG"/>
          </a:p>
        </p:txBody>
      </p:sp>
    </p:spTree>
    <p:extLst>
      <p:ext uri="{BB962C8B-B14F-4D97-AF65-F5344CB8AC3E}">
        <p14:creationId xmlns:p14="http://schemas.microsoft.com/office/powerpoint/2010/main" val="3439340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bg-BG"/>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p>
            <a:fld id="{DF236626-A217-484D-A84B-4719A04E95CC}" type="datetimeFigureOut">
              <a:rPr lang="bg-BG" smtClean="0"/>
              <a:t>10.3.2025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CEB1A4D3-E40B-4A2F-96DF-79D01DC22B8C}" type="slidenum">
              <a:rPr lang="bg-BG" smtClean="0"/>
              <a:t>‹#›</a:t>
            </a:fld>
            <a:endParaRPr lang="bg-BG"/>
          </a:p>
        </p:txBody>
      </p:sp>
    </p:spTree>
    <p:extLst>
      <p:ext uri="{BB962C8B-B14F-4D97-AF65-F5344CB8AC3E}">
        <p14:creationId xmlns:p14="http://schemas.microsoft.com/office/powerpoint/2010/main" val="568762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p>
            <a:fld id="{DF236626-A217-484D-A84B-4719A04E95CC}" type="datetimeFigureOut">
              <a:rPr lang="bg-BG" smtClean="0"/>
              <a:t>10.3.2025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CEB1A4D3-E40B-4A2F-96DF-79D01DC22B8C}" type="slidenum">
              <a:rPr lang="bg-BG" smtClean="0"/>
              <a:t>‹#›</a:t>
            </a:fld>
            <a:endParaRPr lang="bg-BG"/>
          </a:p>
        </p:txBody>
      </p:sp>
    </p:spTree>
    <p:extLst>
      <p:ext uri="{BB962C8B-B14F-4D97-AF65-F5344CB8AC3E}">
        <p14:creationId xmlns:p14="http://schemas.microsoft.com/office/powerpoint/2010/main" val="3023222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bg-BG"/>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F236626-A217-484D-A84B-4719A04E95CC}" type="datetimeFigureOut">
              <a:rPr lang="bg-BG" smtClean="0"/>
              <a:t>10.3.2025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CEB1A4D3-E40B-4A2F-96DF-79D01DC22B8C}" type="slidenum">
              <a:rPr lang="bg-BG" smtClean="0"/>
              <a:t>‹#›</a:t>
            </a:fld>
            <a:endParaRPr lang="bg-BG"/>
          </a:p>
        </p:txBody>
      </p:sp>
    </p:spTree>
    <p:extLst>
      <p:ext uri="{BB962C8B-B14F-4D97-AF65-F5344CB8AC3E}">
        <p14:creationId xmlns:p14="http://schemas.microsoft.com/office/powerpoint/2010/main" val="530499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Date Placeholder 4"/>
          <p:cNvSpPr>
            <a:spLocks noGrp="1"/>
          </p:cNvSpPr>
          <p:nvPr>
            <p:ph type="dt" sz="half" idx="10"/>
          </p:nvPr>
        </p:nvSpPr>
        <p:spPr/>
        <p:txBody>
          <a:bodyPr/>
          <a:lstStyle/>
          <a:p>
            <a:fld id="{DF236626-A217-484D-A84B-4719A04E95CC}" type="datetimeFigureOut">
              <a:rPr lang="bg-BG" smtClean="0"/>
              <a:t>10.3.2025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CEB1A4D3-E40B-4A2F-96DF-79D01DC22B8C}" type="slidenum">
              <a:rPr lang="bg-BG" smtClean="0"/>
              <a:t>‹#›</a:t>
            </a:fld>
            <a:endParaRPr lang="bg-BG"/>
          </a:p>
        </p:txBody>
      </p:sp>
    </p:spTree>
    <p:extLst>
      <p:ext uri="{BB962C8B-B14F-4D97-AF65-F5344CB8AC3E}">
        <p14:creationId xmlns:p14="http://schemas.microsoft.com/office/powerpoint/2010/main" val="235437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bg-BG"/>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7" name="Date Placeholder 6"/>
          <p:cNvSpPr>
            <a:spLocks noGrp="1"/>
          </p:cNvSpPr>
          <p:nvPr>
            <p:ph type="dt" sz="half" idx="10"/>
          </p:nvPr>
        </p:nvSpPr>
        <p:spPr/>
        <p:txBody>
          <a:bodyPr/>
          <a:lstStyle/>
          <a:p>
            <a:fld id="{DF236626-A217-484D-A84B-4719A04E95CC}" type="datetimeFigureOut">
              <a:rPr lang="bg-BG" smtClean="0"/>
              <a:t>10.3.2025 г.</a:t>
            </a:fld>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CEB1A4D3-E40B-4A2F-96DF-79D01DC22B8C}" type="slidenum">
              <a:rPr lang="bg-BG" smtClean="0"/>
              <a:t>‹#›</a:t>
            </a:fld>
            <a:endParaRPr lang="bg-BG"/>
          </a:p>
        </p:txBody>
      </p:sp>
    </p:spTree>
    <p:extLst>
      <p:ext uri="{BB962C8B-B14F-4D97-AF65-F5344CB8AC3E}">
        <p14:creationId xmlns:p14="http://schemas.microsoft.com/office/powerpoint/2010/main" val="787806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Date Placeholder 2"/>
          <p:cNvSpPr>
            <a:spLocks noGrp="1"/>
          </p:cNvSpPr>
          <p:nvPr>
            <p:ph type="dt" sz="half" idx="10"/>
          </p:nvPr>
        </p:nvSpPr>
        <p:spPr/>
        <p:txBody>
          <a:bodyPr/>
          <a:lstStyle/>
          <a:p>
            <a:fld id="{DF236626-A217-484D-A84B-4719A04E95CC}" type="datetimeFigureOut">
              <a:rPr lang="bg-BG" smtClean="0"/>
              <a:t>10.3.2025 г.</a:t>
            </a:fld>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CEB1A4D3-E40B-4A2F-96DF-79D01DC22B8C}" type="slidenum">
              <a:rPr lang="bg-BG" smtClean="0"/>
              <a:t>‹#›</a:t>
            </a:fld>
            <a:endParaRPr lang="bg-BG"/>
          </a:p>
        </p:txBody>
      </p:sp>
    </p:spTree>
    <p:extLst>
      <p:ext uri="{BB962C8B-B14F-4D97-AF65-F5344CB8AC3E}">
        <p14:creationId xmlns:p14="http://schemas.microsoft.com/office/powerpoint/2010/main" val="38227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236626-A217-484D-A84B-4719A04E95CC}" type="datetimeFigureOut">
              <a:rPr lang="bg-BG" smtClean="0"/>
              <a:t>10.3.2025 г.</a:t>
            </a:fld>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CEB1A4D3-E40B-4A2F-96DF-79D01DC22B8C}" type="slidenum">
              <a:rPr lang="bg-BG" smtClean="0"/>
              <a:t>‹#›</a:t>
            </a:fld>
            <a:endParaRPr lang="bg-BG"/>
          </a:p>
        </p:txBody>
      </p:sp>
    </p:spTree>
    <p:extLst>
      <p:ext uri="{BB962C8B-B14F-4D97-AF65-F5344CB8AC3E}">
        <p14:creationId xmlns:p14="http://schemas.microsoft.com/office/powerpoint/2010/main" val="1584351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bg-BG"/>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F236626-A217-484D-A84B-4719A04E95CC}" type="datetimeFigureOut">
              <a:rPr lang="bg-BG" smtClean="0"/>
              <a:t>10.3.2025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CEB1A4D3-E40B-4A2F-96DF-79D01DC22B8C}" type="slidenum">
              <a:rPr lang="bg-BG" smtClean="0"/>
              <a:t>‹#›</a:t>
            </a:fld>
            <a:endParaRPr lang="bg-BG"/>
          </a:p>
        </p:txBody>
      </p:sp>
    </p:spTree>
    <p:extLst>
      <p:ext uri="{BB962C8B-B14F-4D97-AF65-F5344CB8AC3E}">
        <p14:creationId xmlns:p14="http://schemas.microsoft.com/office/powerpoint/2010/main" val="3118727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bg-BG"/>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bg-B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F236626-A217-484D-A84B-4719A04E95CC}" type="datetimeFigureOut">
              <a:rPr lang="bg-BG" smtClean="0"/>
              <a:t>10.3.2025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CEB1A4D3-E40B-4A2F-96DF-79D01DC22B8C}" type="slidenum">
              <a:rPr lang="bg-BG" smtClean="0"/>
              <a:t>‹#›</a:t>
            </a:fld>
            <a:endParaRPr lang="bg-BG"/>
          </a:p>
        </p:txBody>
      </p:sp>
    </p:spTree>
    <p:extLst>
      <p:ext uri="{BB962C8B-B14F-4D97-AF65-F5344CB8AC3E}">
        <p14:creationId xmlns:p14="http://schemas.microsoft.com/office/powerpoint/2010/main" val="4184718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bg-BG"/>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236626-A217-484D-A84B-4719A04E95CC}" type="datetimeFigureOut">
              <a:rPr lang="bg-BG" smtClean="0"/>
              <a:t>10.3.2025 г.</a:t>
            </a:fld>
            <a:endParaRPr lang="bg-BG"/>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bg-BG"/>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B1A4D3-E40B-4A2F-96DF-79D01DC22B8C}" type="slidenum">
              <a:rPr lang="bg-BG" smtClean="0"/>
              <a:t>‹#›</a:t>
            </a:fld>
            <a:endParaRPr lang="bg-BG"/>
          </a:p>
        </p:txBody>
      </p:sp>
    </p:spTree>
    <p:extLst>
      <p:ext uri="{BB962C8B-B14F-4D97-AF65-F5344CB8AC3E}">
        <p14:creationId xmlns:p14="http://schemas.microsoft.com/office/powerpoint/2010/main" val="35878355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i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36068" y="1979295"/>
            <a:ext cx="10345270" cy="1569660"/>
          </a:xfrm>
          <a:prstGeom prst="rect">
            <a:avLst/>
          </a:prstGeom>
        </p:spPr>
        <p:txBody>
          <a:bodyPr wrap="square">
            <a:spAutoFit/>
          </a:bodyPr>
          <a:lstStyle/>
          <a:p>
            <a:pPr algn="ctr"/>
            <a:r>
              <a:rPr lang="ru-RU" sz="3200" dirty="0">
                <a:latin typeface="Sofia Sans" panose="020B0503060000020004" pitchFamily="34" charset="0"/>
              </a:rPr>
              <a:t>Хитозан-базирани продукти за оптимизиране на фотосинтезата в условия на солеви стрес (ХитоФот)</a:t>
            </a:r>
            <a:endParaRPr lang="bg-BG" sz="3200" dirty="0">
              <a:latin typeface="Sofia Sans" panose="020B0503060000020004" pitchFamily="34" charset="0"/>
            </a:endParaRPr>
          </a:p>
        </p:txBody>
      </p:sp>
      <p:sp>
        <p:nvSpPr>
          <p:cNvPr id="8" name="Rectangle 7"/>
          <p:cNvSpPr/>
          <p:nvPr/>
        </p:nvSpPr>
        <p:spPr>
          <a:xfrm>
            <a:off x="754346" y="4204763"/>
            <a:ext cx="10765301" cy="2308324"/>
          </a:xfrm>
          <a:prstGeom prst="rect">
            <a:avLst/>
          </a:prstGeom>
        </p:spPr>
        <p:txBody>
          <a:bodyPr wrap="square">
            <a:spAutoFit/>
          </a:bodyPr>
          <a:lstStyle/>
          <a:p>
            <a:r>
              <a:rPr lang="ru-RU" dirty="0">
                <a:latin typeface="Sofia Sans" panose="020B0503060000020004" pitchFamily="34" charset="0"/>
              </a:rPr>
              <a:t>Финансиращ орган: Фонд </a:t>
            </a:r>
            <a:r>
              <a:rPr lang="ru-RU" dirty="0" smtClean="0">
                <a:latin typeface="Sofia Sans" panose="020B0503060000020004" pitchFamily="34" charset="0"/>
              </a:rPr>
              <a:t>„Научни  изследвания“ по „Конкурс за финансиране на фундаментални научни  изследвания – </a:t>
            </a:r>
            <a:r>
              <a:rPr lang="ru-RU" dirty="0">
                <a:latin typeface="Sofia Sans" panose="020B0503060000020004" pitchFamily="34" charset="0"/>
              </a:rPr>
              <a:t>2024 г</a:t>
            </a:r>
            <a:r>
              <a:rPr lang="ru-RU" dirty="0" smtClean="0">
                <a:latin typeface="Sofia Sans" panose="020B0503060000020004" pitchFamily="34" charset="0"/>
              </a:rPr>
              <a:t>.“</a:t>
            </a:r>
          </a:p>
          <a:p>
            <a:r>
              <a:rPr lang="ru-RU" dirty="0" smtClean="0">
                <a:latin typeface="Sofia Sans" panose="020B0503060000020004" pitchFamily="34" charset="0"/>
              </a:rPr>
              <a:t>Ръководител: проф. Сашка Крумова</a:t>
            </a:r>
          </a:p>
          <a:p>
            <a:r>
              <a:rPr lang="ru-RU" dirty="0" smtClean="0">
                <a:latin typeface="Sofia Sans" panose="020B0503060000020004" pitchFamily="34" charset="0"/>
              </a:rPr>
              <a:t>Базова организация: Институт по биофизика и биомедицинско инженерство – БАН</a:t>
            </a:r>
          </a:p>
          <a:p>
            <a:r>
              <a:rPr lang="ru-RU" dirty="0" smtClean="0">
                <a:latin typeface="Sofia Sans" panose="020B0503060000020004" pitchFamily="34" charset="0"/>
              </a:rPr>
              <a:t>Партньорска организация: Институт по физиология на растенията и генетика – БАН</a:t>
            </a:r>
          </a:p>
          <a:p>
            <a:r>
              <a:rPr lang="ru-RU" dirty="0" smtClean="0">
                <a:latin typeface="Sofia Sans" panose="020B0503060000020004" pitchFamily="34" charset="0"/>
              </a:rPr>
              <a:t>Период на изпълнение: 2024 - 2027</a:t>
            </a:r>
          </a:p>
          <a:p>
            <a:r>
              <a:rPr lang="ru-RU" dirty="0" smtClean="0">
                <a:latin typeface="Sofia Sans" panose="020B0503060000020004" pitchFamily="34" charset="0"/>
              </a:rPr>
              <a:t>Финансиране: 424 200 лв.</a:t>
            </a:r>
          </a:p>
          <a:p>
            <a:r>
              <a:rPr lang="ru-RU" dirty="0" smtClean="0">
                <a:latin typeface="Sofia Sans" panose="020B0503060000020004" pitchFamily="34" charset="0"/>
              </a:rPr>
              <a:t> </a:t>
            </a:r>
            <a:endParaRPr lang="bg-BG" dirty="0">
              <a:latin typeface="Sofia Sans" panose="020B0503060000020004" pitchFamily="34" charset="0"/>
            </a:endParaRPr>
          </a:p>
        </p:txBody>
      </p:sp>
      <p:pic>
        <p:nvPicPr>
          <p:cNvPr id="9" name="Picture 8"/>
          <p:cNvPicPr>
            <a:picLocks noChangeAspect="1"/>
          </p:cNvPicPr>
          <p:nvPr/>
        </p:nvPicPr>
        <p:blipFill>
          <a:blip r:embed="rId2"/>
          <a:stretch>
            <a:fillRect/>
          </a:stretch>
        </p:blipFill>
        <p:spPr>
          <a:xfrm>
            <a:off x="7293244" y="385011"/>
            <a:ext cx="4629815" cy="938476"/>
          </a:xfrm>
          <a:prstGeom prst="rect">
            <a:avLst/>
          </a:prstGeom>
        </p:spPr>
      </p:pic>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4963" y="493349"/>
            <a:ext cx="5974080" cy="816864"/>
          </a:xfrm>
          <a:prstGeom prst="rect">
            <a:avLst/>
          </a:prstGeom>
        </p:spPr>
      </p:pic>
      <p:pic>
        <p:nvPicPr>
          <p:cNvPr id="12" name="Picture 11"/>
          <p:cNvPicPr>
            <a:picLocks noChangeAspect="1"/>
          </p:cNvPicPr>
          <p:nvPr/>
        </p:nvPicPr>
        <p:blipFill>
          <a:blip r:embed="rId4"/>
          <a:stretch>
            <a:fillRect/>
          </a:stretch>
        </p:blipFill>
        <p:spPr>
          <a:xfrm>
            <a:off x="6641995" y="6637"/>
            <a:ext cx="1560711" cy="1316850"/>
          </a:xfrm>
          <a:prstGeom prst="rect">
            <a:avLst/>
          </a:prstGeom>
        </p:spPr>
      </p:pic>
    </p:spTree>
    <p:extLst>
      <p:ext uri="{BB962C8B-B14F-4D97-AF65-F5344CB8AC3E}">
        <p14:creationId xmlns:p14="http://schemas.microsoft.com/office/powerpoint/2010/main" val="1677224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92000" cy="7664823"/>
          </a:xfrm>
        </p:spPr>
        <p:txBody>
          <a:bodyPr>
            <a:noAutofit/>
          </a:bodyPr>
          <a:lstStyle/>
          <a:p>
            <a:pPr marL="0" indent="0">
              <a:buNone/>
            </a:pPr>
            <a:r>
              <a:rPr lang="ru-RU" sz="2000" dirty="0" smtClean="0">
                <a:latin typeface="Sofia Sans" panose="020B0503060000020004" pitchFamily="34" charset="0"/>
              </a:rPr>
              <a:t>Резюме:</a:t>
            </a:r>
          </a:p>
          <a:p>
            <a:pPr marL="0" indent="0" algn="just">
              <a:buNone/>
            </a:pPr>
            <a:r>
              <a:rPr lang="ru-RU" sz="1800" dirty="0" smtClean="0">
                <a:latin typeface="Sofia Sans" panose="020B0503060000020004" pitchFamily="34" charset="0"/>
              </a:rPr>
              <a:t>Подобряването </a:t>
            </a:r>
            <a:r>
              <a:rPr lang="ru-RU" sz="1800" dirty="0">
                <a:latin typeface="Sofia Sans" panose="020B0503060000020004" pitchFamily="34" charset="0"/>
              </a:rPr>
              <a:t>на ефективността на фотосинтезата е един от основните начини за задоволяване на прогнозираните бъдещи хранителни нужди на световното население. Предлагат се разнообразни подходи и стратегии за оптимизиране на фотосинтезата, чието приложение оказва както положителни, така и отрицателни последици върху метаболизма на растенията. Как да подобрим фотосинтезата, особено в контекста на настоящите промени в климата, е важен научен въпрос, който се нуждае от задълбочени изследвания. Настоящият проект ще разкрие възможностите за подобряване на фотосинтезата при неблагоприятни условия на околната среда (солеви стрес) чрез предварително третиране на семена (чрез процедура „прайминг“) с модифицирани (олиго- и кватернизирани) форми на биополизахарида хитозан. По-конкретно планираме да:</a:t>
            </a:r>
          </a:p>
          <a:p>
            <a:pPr marL="0" indent="0" algn="just">
              <a:buNone/>
            </a:pPr>
            <a:r>
              <a:rPr lang="ru-RU" sz="1800" dirty="0">
                <a:latin typeface="Sofia Sans" panose="020B0503060000020004" pitchFamily="34" charset="0"/>
              </a:rPr>
              <a:t>(1) установим оптимални концентрации на избраните модифицирани форми на хитозан за прилагане на процедура "прайминг" на семена;</a:t>
            </a:r>
          </a:p>
          <a:p>
            <a:pPr marL="0" indent="0" algn="just">
              <a:buNone/>
            </a:pPr>
            <a:r>
              <a:rPr lang="ru-RU" sz="1800" dirty="0">
                <a:latin typeface="Sofia Sans" panose="020B0503060000020004" pitchFamily="34" charset="0"/>
              </a:rPr>
              <a:t>(2) идентифицираме връзката между молекулното тегло, концентрацията и вида на модификацията на хитозана и произтичащите от това промени в развитието на семената и растенията;</a:t>
            </a:r>
          </a:p>
          <a:p>
            <a:pPr marL="0" indent="0" algn="just">
              <a:buNone/>
            </a:pPr>
            <a:r>
              <a:rPr lang="ru-RU" sz="1800" dirty="0">
                <a:latin typeface="Sofia Sans" panose="020B0503060000020004" pitchFamily="34" charset="0"/>
              </a:rPr>
              <a:t>(3) характеризираме последващите структурни, физиологични и метаболитни промени в семена и развити от тях растения (от структурни характеристики на семената, покълване и синхронизация, до физиологични и метаболитни характеристики на растенията - фотохимична ефективност на фотосинтезата, обща скорост на фотосинтеза, фотодишане и митохондриално дишане, транспирация, устична проводимост, устично и биохимично лимитиране на фотосинтезата, натрупване на вторични метаболити, устойчивост и пластичност на растенията);</a:t>
            </a:r>
          </a:p>
          <a:p>
            <a:pPr marL="0" indent="0" algn="just">
              <a:buNone/>
            </a:pPr>
            <a:r>
              <a:rPr lang="ru-RU" sz="1800" dirty="0">
                <a:latin typeface="Sofia Sans" panose="020B0503060000020004" pitchFamily="34" charset="0"/>
              </a:rPr>
              <a:t>(4) предоставим нови научни знания на международната научна общност и гражданското общество.</a:t>
            </a:r>
          </a:p>
          <a:p>
            <a:pPr marL="0" indent="0" algn="just">
              <a:buNone/>
            </a:pPr>
            <a:r>
              <a:rPr lang="ru-RU" sz="1800" dirty="0">
                <a:latin typeface="Sofia Sans" panose="020B0503060000020004" pitchFamily="34" charset="0"/>
              </a:rPr>
              <a:t>Изпълнението на проектното предложение ще предостави фундаментални знания и ценна нова научна информация за потенциалните начини на действие на модифицирани форми на хитозан, водещи до повишаване на фотосинтетичната ефективност на растенията</a:t>
            </a:r>
            <a:r>
              <a:rPr lang="ru-RU" sz="1800" dirty="0" smtClean="0">
                <a:latin typeface="Sofia Sans" panose="020B0503060000020004" pitchFamily="34" charset="0"/>
              </a:rPr>
              <a:t>.</a:t>
            </a:r>
            <a:endParaRPr lang="ru-RU" sz="1800" dirty="0">
              <a:latin typeface="Sofia Sans" panose="020B0503060000020004" pitchFamily="34" charset="0"/>
            </a:endParaRPr>
          </a:p>
        </p:txBody>
      </p:sp>
    </p:spTree>
    <p:extLst>
      <p:ext uri="{BB962C8B-B14F-4D97-AF65-F5344CB8AC3E}">
        <p14:creationId xmlns:p14="http://schemas.microsoft.com/office/powerpoint/2010/main" val="12156970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5470" y="69289"/>
            <a:ext cx="10515600" cy="1325563"/>
          </a:xfrm>
        </p:spPr>
        <p:txBody>
          <a:bodyPr>
            <a:normAutofit/>
          </a:bodyPr>
          <a:lstStyle/>
          <a:p>
            <a:r>
              <a:rPr lang="bg-BG" sz="2000" dirty="0">
                <a:latin typeface="Sofia Sans" panose="020B0503060000020004" pitchFamily="34" charset="0"/>
                <a:ea typeface="+mn-ea"/>
                <a:cs typeface="+mn-cs"/>
              </a:rPr>
              <a:t>Научен екип</a:t>
            </a:r>
          </a:p>
        </p:txBody>
      </p:sp>
      <p:sp>
        <p:nvSpPr>
          <p:cNvPr id="3" name="Content Placeholder 2"/>
          <p:cNvSpPr>
            <a:spLocks noGrp="1"/>
          </p:cNvSpPr>
          <p:nvPr>
            <p:ph idx="1"/>
          </p:nvPr>
        </p:nvSpPr>
        <p:spPr>
          <a:xfrm>
            <a:off x="515470" y="1162236"/>
            <a:ext cx="11255188" cy="5166845"/>
          </a:xfrm>
        </p:spPr>
        <p:txBody>
          <a:bodyPr>
            <a:noAutofit/>
          </a:bodyPr>
          <a:lstStyle/>
          <a:p>
            <a:pPr>
              <a:lnSpc>
                <a:spcPct val="110000"/>
              </a:lnSpc>
              <a:spcBef>
                <a:spcPct val="0"/>
              </a:spcBef>
              <a:buFont typeface="Wingdings" panose="05000000000000000000" pitchFamily="2" charset="2"/>
              <a:buChar char="Ø"/>
            </a:pPr>
            <a:r>
              <a:rPr lang="ru-RU" sz="1600" dirty="0">
                <a:latin typeface="Sofia Sans" panose="020B0503060000020004" pitchFamily="34" charset="0"/>
              </a:rPr>
              <a:t>Проф. д-р С</a:t>
            </a:r>
            <a:r>
              <a:rPr lang="en-AU" sz="1600" dirty="0">
                <a:latin typeface="Sofia Sans" panose="020B0503060000020004" pitchFamily="34" charset="0"/>
              </a:rPr>
              <a:t>a</a:t>
            </a:r>
            <a:r>
              <a:rPr lang="bg-BG" sz="1600" dirty="0">
                <a:latin typeface="Sofia Sans" panose="020B0503060000020004" pitchFamily="34" charset="0"/>
              </a:rPr>
              <a:t>шка</a:t>
            </a:r>
            <a:r>
              <a:rPr lang="ru-RU" sz="1600" dirty="0">
                <a:latin typeface="Sofia Sans" panose="020B0503060000020004" pitchFamily="34" charset="0"/>
              </a:rPr>
              <a:t> Крумова - Институт по биофизика и биомедицинско инженерство </a:t>
            </a:r>
            <a:r>
              <a:rPr lang="ru-RU" sz="1600" dirty="0" smtClean="0">
                <a:latin typeface="Sofia Sans" panose="020B0503060000020004" pitchFamily="34" charset="0"/>
              </a:rPr>
              <a:t>– БАН, ръководител</a:t>
            </a:r>
            <a:endParaRPr lang="ru-RU" sz="1600" dirty="0">
              <a:latin typeface="Sofia Sans" panose="020B0503060000020004" pitchFamily="34" charset="0"/>
            </a:endParaRPr>
          </a:p>
          <a:p>
            <a:pPr>
              <a:lnSpc>
                <a:spcPct val="110000"/>
              </a:lnSpc>
              <a:spcBef>
                <a:spcPct val="0"/>
              </a:spcBef>
              <a:buFont typeface="Wingdings" panose="05000000000000000000" pitchFamily="2" charset="2"/>
              <a:buChar char="Ø"/>
            </a:pPr>
            <a:r>
              <a:rPr lang="ru-RU" sz="1600" dirty="0">
                <a:latin typeface="Sofia Sans" panose="020B0503060000020004" pitchFamily="34" charset="0"/>
              </a:rPr>
              <a:t>Проф. д.н. Виолета Великова - Институт по физиология на растенията и генетика – </a:t>
            </a:r>
            <a:r>
              <a:rPr lang="ru-RU" sz="1600" dirty="0" smtClean="0">
                <a:latin typeface="Sofia Sans" panose="020B0503060000020004" pitchFamily="34" charset="0"/>
              </a:rPr>
              <a:t>БАН, координатор от партньорска организация</a:t>
            </a:r>
            <a:endParaRPr lang="ru-RU" sz="1600" dirty="0">
              <a:latin typeface="Sofia Sans" panose="020B0503060000020004" pitchFamily="34" charset="0"/>
            </a:endParaRPr>
          </a:p>
          <a:p>
            <a:pPr>
              <a:lnSpc>
                <a:spcPct val="110000"/>
              </a:lnSpc>
              <a:spcBef>
                <a:spcPct val="0"/>
              </a:spcBef>
              <a:buFont typeface="Wingdings" panose="05000000000000000000" pitchFamily="2" charset="2"/>
              <a:buChar char="Ø"/>
            </a:pPr>
            <a:r>
              <a:rPr lang="ru-RU" sz="1600" dirty="0">
                <a:latin typeface="Sofia Sans" panose="020B0503060000020004" pitchFamily="34" charset="0"/>
              </a:rPr>
              <a:t>Проф. д-р Анелия Добрикова - Институт по биофизика и биомедицинско инженерство – БАН</a:t>
            </a:r>
          </a:p>
          <a:p>
            <a:pPr>
              <a:lnSpc>
                <a:spcPct val="110000"/>
              </a:lnSpc>
              <a:spcBef>
                <a:spcPct val="0"/>
              </a:spcBef>
              <a:buFont typeface="Wingdings" panose="05000000000000000000" pitchFamily="2" charset="2"/>
              <a:buChar char="Ø"/>
            </a:pPr>
            <a:r>
              <a:rPr lang="ru-RU" sz="1600" dirty="0">
                <a:latin typeface="Sofia Sans" panose="020B0503060000020004" pitchFamily="34" charset="0"/>
              </a:rPr>
              <a:t>Проф. д-р Емилия Апостолова - Институт по биофизика и биомедицинско инженерство - БАН</a:t>
            </a:r>
          </a:p>
          <a:p>
            <a:pPr>
              <a:lnSpc>
                <a:spcPct val="110000"/>
              </a:lnSpc>
              <a:spcBef>
                <a:spcPct val="0"/>
              </a:spcBef>
              <a:buFont typeface="Wingdings" panose="05000000000000000000" pitchFamily="2" charset="2"/>
              <a:buChar char="Ø"/>
            </a:pPr>
            <a:r>
              <a:rPr lang="ru-RU" sz="1600" dirty="0">
                <a:latin typeface="Sofia Sans" panose="020B0503060000020004" pitchFamily="34" charset="0"/>
              </a:rPr>
              <a:t>Проф. д-р Цонко Цонев - пенсионер</a:t>
            </a:r>
          </a:p>
          <a:p>
            <a:pPr>
              <a:lnSpc>
                <a:spcPct val="110000"/>
              </a:lnSpc>
              <a:spcBef>
                <a:spcPct val="0"/>
              </a:spcBef>
              <a:buFont typeface="Wingdings" panose="05000000000000000000" pitchFamily="2" charset="2"/>
              <a:buChar char="Ø"/>
            </a:pPr>
            <a:r>
              <a:rPr lang="ru-RU" sz="1600" dirty="0">
                <a:latin typeface="Sofia Sans" panose="020B0503060000020004" pitchFamily="34" charset="0"/>
              </a:rPr>
              <a:t>Доц. д-р Величка Стрижкова - Институт по оптически материали и технологии „Акад. Йордан Малиновски“– БАН</a:t>
            </a:r>
          </a:p>
          <a:p>
            <a:pPr>
              <a:lnSpc>
                <a:spcPct val="110000"/>
              </a:lnSpc>
              <a:spcBef>
                <a:spcPct val="0"/>
              </a:spcBef>
              <a:buFont typeface="Wingdings" panose="05000000000000000000" pitchFamily="2" charset="2"/>
              <a:buChar char="Ø"/>
            </a:pPr>
            <a:r>
              <a:rPr lang="ru-RU" sz="1600" dirty="0" smtClean="0">
                <a:latin typeface="Sofia Sans" panose="020B0503060000020004" pitchFamily="34" charset="0"/>
              </a:rPr>
              <a:t>Доц. </a:t>
            </a:r>
            <a:r>
              <a:rPr lang="ru-RU" sz="1600" dirty="0">
                <a:latin typeface="Sofia Sans" panose="020B0503060000020004" pitchFamily="34" charset="0"/>
              </a:rPr>
              <a:t>д-р Георги Рашков - Институт по биофизика и биомедицинско инженерство – БАН</a:t>
            </a:r>
          </a:p>
          <a:p>
            <a:pPr>
              <a:lnSpc>
                <a:spcPct val="110000"/>
              </a:lnSpc>
              <a:spcBef>
                <a:spcPct val="0"/>
              </a:spcBef>
              <a:buFont typeface="Wingdings" panose="05000000000000000000" pitchFamily="2" charset="2"/>
              <a:buChar char="Ø"/>
            </a:pPr>
            <a:r>
              <a:rPr lang="ru-RU" sz="1600" dirty="0" smtClean="0">
                <a:latin typeface="Sofia Sans" panose="020B0503060000020004" pitchFamily="34" charset="0"/>
              </a:rPr>
              <a:t>Гл</a:t>
            </a:r>
            <a:r>
              <a:rPr lang="ru-RU" sz="1600" dirty="0">
                <a:latin typeface="Sofia Sans" panose="020B0503060000020004" pitchFamily="34" charset="0"/>
              </a:rPr>
              <a:t>. ас. д-р Светозар Стойчев - Институт по биофизика и биомедицинско инженерство – БАН</a:t>
            </a:r>
          </a:p>
          <a:p>
            <a:pPr>
              <a:lnSpc>
                <a:spcPct val="110000"/>
              </a:lnSpc>
              <a:spcBef>
                <a:spcPct val="0"/>
              </a:spcBef>
              <a:buFont typeface="Wingdings" panose="05000000000000000000" pitchFamily="2" charset="2"/>
              <a:buChar char="Ø"/>
            </a:pPr>
            <a:r>
              <a:rPr lang="ru-RU" sz="1600" dirty="0" smtClean="0">
                <a:latin typeface="Sofia Sans" panose="020B0503060000020004" pitchFamily="34" charset="0"/>
              </a:rPr>
              <a:t>Гл</a:t>
            </a:r>
            <a:r>
              <a:rPr lang="ru-RU" sz="1600" dirty="0">
                <a:latin typeface="Sofia Sans" panose="020B0503060000020004" pitchFamily="34" charset="0"/>
              </a:rPr>
              <a:t>. ас. д-р Ния Петрова - Институт по биофизика и биомедицинско инженерство – БАН</a:t>
            </a:r>
          </a:p>
          <a:p>
            <a:pPr>
              <a:lnSpc>
                <a:spcPct val="110000"/>
              </a:lnSpc>
              <a:spcBef>
                <a:spcPct val="0"/>
              </a:spcBef>
              <a:buFont typeface="Wingdings" panose="05000000000000000000" pitchFamily="2" charset="2"/>
              <a:buChar char="Ø"/>
            </a:pPr>
            <a:r>
              <a:rPr lang="ru-RU" sz="1600" dirty="0">
                <a:latin typeface="Sofia Sans" panose="020B0503060000020004" pitchFamily="34" charset="0"/>
              </a:rPr>
              <a:t>Гл. ас. д-р Весела Катрова - Институт по оптически материали и технологии „Акад. Йордан Малиновски“– БАН</a:t>
            </a:r>
          </a:p>
          <a:p>
            <a:pPr>
              <a:lnSpc>
                <a:spcPct val="110000"/>
              </a:lnSpc>
              <a:spcBef>
                <a:spcPct val="0"/>
              </a:spcBef>
              <a:buFont typeface="Wingdings" panose="05000000000000000000" pitchFamily="2" charset="2"/>
              <a:buChar char="Ø"/>
            </a:pPr>
            <a:r>
              <a:rPr lang="ru-RU" sz="1600" dirty="0">
                <a:latin typeface="Sofia Sans" panose="020B0503060000020004" pitchFamily="34" charset="0"/>
              </a:rPr>
              <a:t>Спец. Даниел Илков - Институт по физиология на растенията и генетика – БАН</a:t>
            </a:r>
          </a:p>
          <a:p>
            <a:pPr>
              <a:lnSpc>
                <a:spcPct val="110000"/>
              </a:lnSpc>
              <a:spcBef>
                <a:spcPct val="0"/>
              </a:spcBef>
              <a:buFont typeface="Wingdings" panose="05000000000000000000" pitchFamily="2" charset="2"/>
              <a:buChar char="Ø"/>
            </a:pPr>
            <a:r>
              <a:rPr lang="en-US" sz="1600" dirty="0">
                <a:latin typeface="Sofia Sans" panose="020B0503060000020004" pitchFamily="34" charset="0"/>
              </a:rPr>
              <a:t>Prof. Francesco Loreto</a:t>
            </a:r>
            <a:r>
              <a:rPr lang="bg-BG" sz="1600" dirty="0">
                <a:latin typeface="Sofia Sans" panose="020B0503060000020004" pitchFamily="34" charset="0"/>
              </a:rPr>
              <a:t>, </a:t>
            </a:r>
            <a:r>
              <a:rPr lang="en-US" sz="1600" dirty="0">
                <a:latin typeface="Sofia Sans" panose="020B0503060000020004" pitchFamily="34" charset="0"/>
              </a:rPr>
              <a:t>PhD -</a:t>
            </a:r>
            <a:r>
              <a:rPr lang="ru-RU" sz="1600" dirty="0">
                <a:latin typeface="Sofia Sans" panose="020B0503060000020004" pitchFamily="34" charset="0"/>
              </a:rPr>
              <a:t> </a:t>
            </a:r>
            <a:r>
              <a:rPr lang="en-US" sz="1600" dirty="0">
                <a:latin typeface="Sofia Sans" panose="020B0503060000020004" pitchFamily="34" charset="0"/>
              </a:rPr>
              <a:t>Department of Biology, University of Naples Federico II, </a:t>
            </a:r>
            <a:r>
              <a:rPr lang="en-US" sz="1600" dirty="0" smtClean="0">
                <a:latin typeface="Sofia Sans" panose="020B0503060000020004" pitchFamily="34" charset="0"/>
              </a:rPr>
              <a:t>Italy</a:t>
            </a:r>
            <a:endParaRPr lang="ru-RU" sz="1600" dirty="0">
              <a:latin typeface="Sofia Sans" panose="020B0503060000020004" pitchFamily="34" charset="0"/>
            </a:endParaRPr>
          </a:p>
          <a:p>
            <a:pPr>
              <a:lnSpc>
                <a:spcPct val="110000"/>
              </a:lnSpc>
              <a:spcBef>
                <a:spcPct val="0"/>
              </a:spcBef>
              <a:buFont typeface="Wingdings" panose="05000000000000000000" pitchFamily="2" charset="2"/>
              <a:buChar char="Ø"/>
            </a:pPr>
            <a:r>
              <a:rPr lang="en-GB" sz="1600" dirty="0">
                <a:latin typeface="Sofia Sans" panose="020B0503060000020004" pitchFamily="34" charset="0"/>
              </a:rPr>
              <a:t>Senior Researcher </a:t>
            </a:r>
            <a:r>
              <a:rPr lang="en-US" sz="1600" dirty="0">
                <a:latin typeface="Sofia Sans" panose="020B0503060000020004" pitchFamily="34" charset="0"/>
              </a:rPr>
              <a:t>Cecilia Brunetti, PhD -</a:t>
            </a:r>
            <a:r>
              <a:rPr lang="ru-RU" sz="1600" dirty="0">
                <a:latin typeface="Sofia Sans" panose="020B0503060000020004" pitchFamily="34" charset="0"/>
              </a:rPr>
              <a:t> </a:t>
            </a:r>
            <a:r>
              <a:rPr lang="en-US" sz="1600" dirty="0">
                <a:latin typeface="Sofia Sans" panose="020B0503060000020004" pitchFamily="34" charset="0"/>
              </a:rPr>
              <a:t>National Research Council of Italy, Institute for Sustainable Plant Protection, Italy</a:t>
            </a:r>
            <a:endParaRPr lang="ru-RU" sz="1600" dirty="0">
              <a:latin typeface="Sofia Sans" panose="020B0503060000020004" pitchFamily="34" charset="0"/>
            </a:endParaRPr>
          </a:p>
          <a:p>
            <a:pPr>
              <a:lnSpc>
                <a:spcPct val="110000"/>
              </a:lnSpc>
              <a:spcBef>
                <a:spcPct val="0"/>
              </a:spcBef>
              <a:buFont typeface="Wingdings" panose="05000000000000000000" pitchFamily="2" charset="2"/>
              <a:buChar char="Ø"/>
            </a:pPr>
            <a:r>
              <a:rPr lang="en-US" sz="1600" dirty="0" smtClean="0">
                <a:latin typeface="Sofia Sans" panose="020B0503060000020004" pitchFamily="34" charset="0"/>
              </a:rPr>
              <a:t>Prof</a:t>
            </a:r>
            <a:r>
              <a:rPr lang="en-US" sz="1600" dirty="0">
                <a:latin typeface="Sofia Sans" panose="020B0503060000020004" pitchFamily="34" charset="0"/>
              </a:rPr>
              <a:t>. Carmen Arena, PhD -</a:t>
            </a:r>
            <a:r>
              <a:rPr lang="ru-RU" sz="1600" dirty="0">
                <a:latin typeface="Sofia Sans" panose="020B0503060000020004" pitchFamily="34" charset="0"/>
              </a:rPr>
              <a:t> </a:t>
            </a:r>
            <a:r>
              <a:rPr lang="en-US" sz="1600" dirty="0">
                <a:latin typeface="Sofia Sans" panose="020B0503060000020004" pitchFamily="34" charset="0"/>
              </a:rPr>
              <a:t>University of Naples Federico II, Department of Biology, Italy</a:t>
            </a:r>
            <a:endParaRPr lang="ru-RU" sz="1600" dirty="0">
              <a:latin typeface="Sofia Sans" panose="020B0503060000020004" pitchFamily="34" charset="0"/>
            </a:endParaRPr>
          </a:p>
          <a:p>
            <a:pPr>
              <a:lnSpc>
                <a:spcPct val="110000"/>
              </a:lnSpc>
              <a:spcBef>
                <a:spcPct val="0"/>
              </a:spcBef>
              <a:buFont typeface="Wingdings" panose="05000000000000000000" pitchFamily="2" charset="2"/>
              <a:buChar char="Ø"/>
            </a:pPr>
            <a:r>
              <a:rPr lang="en-US" sz="1600" dirty="0" smtClean="0">
                <a:latin typeface="Sofia Sans" panose="020B0503060000020004" pitchFamily="34" charset="0"/>
              </a:rPr>
              <a:t>Research </a:t>
            </a:r>
            <a:r>
              <a:rPr lang="bg-BG" sz="1600" dirty="0" smtClean="0">
                <a:latin typeface="Sofia Sans" panose="020B0503060000020004" pitchFamily="34" charset="0"/>
              </a:rPr>
              <a:t>А</a:t>
            </a:r>
            <a:r>
              <a:rPr lang="en-US" sz="1600" dirty="0" err="1" smtClean="0">
                <a:latin typeface="Sofia Sans" panose="020B0503060000020004" pitchFamily="34" charset="0"/>
              </a:rPr>
              <a:t>ssistant</a:t>
            </a:r>
            <a:r>
              <a:rPr lang="en-US" sz="1600" dirty="0" smtClean="0">
                <a:latin typeface="Sofia Sans" panose="020B0503060000020004" pitchFamily="34" charset="0"/>
              </a:rPr>
              <a:t> </a:t>
            </a:r>
            <a:r>
              <a:rPr lang="en-US" sz="1600" dirty="0">
                <a:latin typeface="Sofia Sans" panose="020B0503060000020004" pitchFamily="34" charset="0"/>
              </a:rPr>
              <a:t>Valeria </a:t>
            </a:r>
            <a:r>
              <a:rPr lang="en-US" sz="1600" dirty="0" err="1">
                <a:latin typeface="Sofia Sans" panose="020B0503060000020004" pitchFamily="34" charset="0"/>
              </a:rPr>
              <a:t>Palchetti</a:t>
            </a:r>
            <a:r>
              <a:rPr lang="bg-BG" sz="1600" dirty="0">
                <a:latin typeface="Sofia Sans" panose="020B0503060000020004" pitchFamily="34" charset="0"/>
              </a:rPr>
              <a:t> - </a:t>
            </a:r>
            <a:r>
              <a:rPr lang="en-US" sz="1600" dirty="0">
                <a:latin typeface="Sofia Sans" panose="020B0503060000020004" pitchFamily="34" charset="0"/>
              </a:rPr>
              <a:t>National Research Council of Italy, Institute for Sustainable Plant Protection, Italy</a:t>
            </a:r>
            <a:endParaRPr lang="ru-RU" sz="1600" dirty="0">
              <a:latin typeface="Sofia Sans" panose="020B0503060000020004" pitchFamily="34" charset="0"/>
            </a:endParaRPr>
          </a:p>
          <a:p>
            <a:pPr>
              <a:lnSpc>
                <a:spcPct val="110000"/>
              </a:lnSpc>
              <a:spcBef>
                <a:spcPct val="0"/>
              </a:spcBef>
              <a:buFont typeface="Wingdings" panose="05000000000000000000" pitchFamily="2" charset="2"/>
              <a:buChar char="Ø"/>
            </a:pPr>
            <a:r>
              <a:rPr lang="en-US" sz="1600" dirty="0" smtClean="0">
                <a:latin typeface="Sofia Sans" panose="020B0503060000020004" pitchFamily="34" charset="0"/>
              </a:rPr>
              <a:t>Research </a:t>
            </a:r>
            <a:r>
              <a:rPr lang="bg-BG" sz="1600" dirty="0" smtClean="0">
                <a:latin typeface="Sofia Sans" panose="020B0503060000020004" pitchFamily="34" charset="0"/>
              </a:rPr>
              <a:t>А</a:t>
            </a:r>
            <a:r>
              <a:rPr lang="en-US" sz="1600" dirty="0" err="1" smtClean="0">
                <a:latin typeface="Sofia Sans" panose="020B0503060000020004" pitchFamily="34" charset="0"/>
              </a:rPr>
              <a:t>ssistant</a:t>
            </a:r>
            <a:r>
              <a:rPr lang="en-US" sz="1600" dirty="0" smtClean="0">
                <a:latin typeface="Sofia Sans" panose="020B0503060000020004" pitchFamily="34" charset="0"/>
              </a:rPr>
              <a:t> </a:t>
            </a:r>
            <a:r>
              <a:rPr lang="en-US" sz="1600" dirty="0">
                <a:latin typeface="Sofia Sans" panose="020B0503060000020004" pitchFamily="34" charset="0"/>
              </a:rPr>
              <a:t>Cassandra </a:t>
            </a:r>
            <a:r>
              <a:rPr lang="en-US" sz="1600" dirty="0" err="1">
                <a:latin typeface="Sofia Sans" panose="020B0503060000020004" pitchFamily="34" charset="0"/>
              </a:rPr>
              <a:t>Detti</a:t>
            </a:r>
            <a:r>
              <a:rPr lang="en-US" sz="1600" dirty="0">
                <a:latin typeface="Sofia Sans" panose="020B0503060000020004" pitchFamily="34" charset="0"/>
              </a:rPr>
              <a:t>, PhD - University of Florence, Department of Agriculture, Food, Environment and Forestry, Florence, Italy</a:t>
            </a:r>
            <a:endParaRPr lang="ru-RU" sz="1600" dirty="0">
              <a:latin typeface="Sofia Sans" panose="020B0503060000020004" pitchFamily="34" charset="0"/>
            </a:endParaRPr>
          </a:p>
          <a:p>
            <a:pPr marL="0" indent="0">
              <a:lnSpc>
                <a:spcPct val="110000"/>
              </a:lnSpc>
              <a:spcBef>
                <a:spcPct val="0"/>
              </a:spcBef>
              <a:buNone/>
            </a:pPr>
            <a:endParaRPr lang="bg-BG" sz="2000" dirty="0">
              <a:latin typeface="Sofia Sans" panose="020B0503060000020004" pitchFamily="34" charset="0"/>
            </a:endParaRPr>
          </a:p>
        </p:txBody>
      </p:sp>
    </p:spTree>
    <p:extLst>
      <p:ext uri="{BB962C8B-B14F-4D97-AF65-F5344CB8AC3E}">
        <p14:creationId xmlns:p14="http://schemas.microsoft.com/office/powerpoint/2010/main" val="3770984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TotalTime>
  <Words>648</Words>
  <Application>Microsoft Office PowerPoint</Application>
  <PresentationFormat>Custom</PresentationFormat>
  <Paragraphs>32</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Научен екип</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Sashka Krumova</dc:creator>
  <cp:lastModifiedBy>Maya</cp:lastModifiedBy>
  <cp:revision>14</cp:revision>
  <dcterms:created xsi:type="dcterms:W3CDTF">2025-01-22T09:33:11Z</dcterms:created>
  <dcterms:modified xsi:type="dcterms:W3CDTF">2025-03-10T13:31:47Z</dcterms:modified>
</cp:coreProperties>
</file>