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696" r:id="rId3"/>
  </p:sldMasterIdLst>
  <p:notesMasterIdLst>
    <p:notesMasterId r:id="rId10"/>
  </p:notesMasterIdLst>
  <p:sldIdLst>
    <p:sldId id="256" r:id="rId4"/>
    <p:sldId id="257" r:id="rId5"/>
    <p:sldId id="277" r:id="rId6"/>
    <p:sldId id="258" r:id="rId7"/>
    <p:sldId id="278" r:id="rId8"/>
    <p:sldId id="279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3126"/>
    <a:srgbClr val="B47083"/>
    <a:srgbClr val="F0E066"/>
    <a:srgbClr val="2867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3023" autoAdjust="0"/>
  </p:normalViewPr>
  <p:slideViewPr>
    <p:cSldViewPr snapToGrid="0">
      <p:cViewPr>
        <p:scale>
          <a:sx n="83" d="100"/>
          <a:sy n="83" d="100"/>
        </p:scale>
        <p:origin x="-282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2BA47FB-15B7-41AC-B3AC-7F40394F7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767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A47FB-15B7-41AC-B3AC-7F40394F73D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45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A47FB-15B7-41AC-B3AC-7F40394F73D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000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ar-SA" noProof="0" dirty="0"/>
              <a:t>انقر لتحرير نمط العنوان الرئيسي</a:t>
            </a:r>
            <a:endParaRPr lang="en-US" noProof="0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ar-SA" noProof="0" dirty="0"/>
              <a:t>انقر لتحرير نمط العنوان الثانوي الرئيسي</a:t>
            </a:r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FD96969-96CC-4048-A3C3-4E380F528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596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dirty="0"/>
              <a:t>انقر لتحرير أنماط النص الرئيسي</a:t>
            </a:r>
          </a:p>
          <a:p>
            <a:pPr lvl="1"/>
            <a:r>
              <a:rPr lang="ar-SA" dirty="0"/>
              <a:t>المستوى الثاني</a:t>
            </a:r>
          </a:p>
          <a:p>
            <a:pPr lvl="2"/>
            <a:r>
              <a:rPr lang="ar-SA" dirty="0"/>
              <a:t>المستوى الثالث</a:t>
            </a:r>
          </a:p>
          <a:p>
            <a:pPr lvl="3"/>
            <a:r>
              <a:rPr lang="ar-SA" dirty="0"/>
              <a:t>المستوى الرابع</a:t>
            </a:r>
          </a:p>
          <a:p>
            <a:pPr lvl="4"/>
            <a:r>
              <a:rPr lang="ar-SA" dirty="0"/>
              <a:t>المستوى الخامس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AD5D2-9E78-42E1-9E16-324E4AF4ED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009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ar-SA" dirty="0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ar-SA" dirty="0"/>
              <a:t>انقر لتحرير أنماط النص الرئيسي</a:t>
            </a:r>
          </a:p>
          <a:p>
            <a:pPr lvl="1"/>
            <a:r>
              <a:rPr lang="ar-SA" dirty="0"/>
              <a:t>المستوى الثاني</a:t>
            </a:r>
          </a:p>
          <a:p>
            <a:pPr lvl="2"/>
            <a:r>
              <a:rPr lang="ar-SA" dirty="0"/>
              <a:t>المستوى الثالث</a:t>
            </a:r>
          </a:p>
          <a:p>
            <a:pPr lvl="3"/>
            <a:r>
              <a:rPr lang="ar-SA" dirty="0"/>
              <a:t>المستوى الرابع</a:t>
            </a:r>
          </a:p>
          <a:p>
            <a:pPr lvl="4"/>
            <a:r>
              <a:rPr lang="ar-SA" dirty="0"/>
              <a:t>المستوى الخامس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2D3D2-9E28-4163-BB61-73F75A37C9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165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03F6886-E3DA-4E5A-8CF0-5DE696BD44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3166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0E2CA-36B9-492C-A27E-D3536A447E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3069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460AC-78D9-4455-8C04-2DFE34D4E4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4606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FEC7D-008C-4348-895C-37EFD41C4E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1360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28645-FB93-4F6D-AF12-0422A31A2A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9669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0F4A8-0B6B-4540-B591-EDA2F5A3A0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4967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76277-46A1-4533-9B6A-CF28D520B2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1649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97B07C-BEF9-46BE-97CF-F878FD7B02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746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انقر لتحرير أنماط النص الرئيسي</a:t>
            </a:r>
          </a:p>
          <a:p>
            <a:pPr lvl="1"/>
            <a:r>
              <a:rPr lang="ar-SA" dirty="0"/>
              <a:t>المستوى الثاني</a:t>
            </a:r>
          </a:p>
          <a:p>
            <a:pPr lvl="2"/>
            <a:r>
              <a:rPr lang="ar-SA" dirty="0"/>
              <a:t>المستوى الثالث</a:t>
            </a:r>
          </a:p>
          <a:p>
            <a:pPr lvl="3"/>
            <a:r>
              <a:rPr lang="ar-SA" dirty="0"/>
              <a:t>المستوى الرابع</a:t>
            </a:r>
          </a:p>
          <a:p>
            <a:pPr lvl="4"/>
            <a:r>
              <a:rPr lang="ar-SA" dirty="0"/>
              <a:t>المستوى الخامس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F41F8-68F2-45F7-8294-ED0E966852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0832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79DB5-0955-4146-85B0-F2205C8E98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4343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8AC9A-1B55-4A40-BE13-133C877F32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392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37115-C9D4-407A-8959-2549CFC69B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1299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SA">
              <a:solidFill>
                <a:srgbClr val="FFFFFF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03F6886-E3DA-4E5A-8CF0-5DE696BD442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0134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0E2CA-36B9-492C-A27E-D3536A447E9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3728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460AC-78D9-4455-8C04-2DFE34D4E4E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078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FEC7D-008C-4348-895C-37EFD41C4E9C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0945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28645-FB93-4F6D-AF12-0422A31A2AB4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87493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0F4A8-0B6B-4540-B591-EDA2F5A3A01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2826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76277-46A1-4533-9B6A-CF28D520B2B1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277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dirty="0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dirty="0"/>
              <a:t>انقر لتحرير أنماط النص الرئيسي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1323F7-A296-4671-9990-E740698DD0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48293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97B07C-BEF9-46BE-97CF-F878FD7B024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194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79DB5-0955-4146-85B0-F2205C8E98D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3506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8AC9A-1B55-4A40-BE13-133C877F32F1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7743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37115-C9D4-407A-8959-2549CFC69B9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301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dirty="0"/>
              <a:t>انقر لتحرير أنماط النص الرئيسي</a:t>
            </a:r>
          </a:p>
          <a:p>
            <a:pPr lvl="1"/>
            <a:r>
              <a:rPr lang="ar-SA" dirty="0"/>
              <a:t>المستوى الثاني</a:t>
            </a:r>
          </a:p>
          <a:p>
            <a:pPr lvl="2"/>
            <a:r>
              <a:rPr lang="ar-SA" dirty="0"/>
              <a:t>المستوى الثالث</a:t>
            </a:r>
          </a:p>
          <a:p>
            <a:pPr lvl="3"/>
            <a:r>
              <a:rPr lang="ar-SA" dirty="0"/>
              <a:t>المستوى الرابع</a:t>
            </a:r>
          </a:p>
          <a:p>
            <a:pPr lvl="4"/>
            <a:r>
              <a:rPr lang="ar-SA" dirty="0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dirty="0"/>
              <a:t>انقر لتحرير أنماط النص الرئيسي</a:t>
            </a:r>
          </a:p>
          <a:p>
            <a:pPr lvl="1"/>
            <a:r>
              <a:rPr lang="ar-SA" dirty="0"/>
              <a:t>المستوى الثاني</a:t>
            </a:r>
          </a:p>
          <a:p>
            <a:pPr lvl="2"/>
            <a:r>
              <a:rPr lang="ar-SA" dirty="0"/>
              <a:t>المستوى الثالث</a:t>
            </a:r>
          </a:p>
          <a:p>
            <a:pPr lvl="3"/>
            <a:r>
              <a:rPr lang="ar-SA" dirty="0"/>
              <a:t>المستوى الرابع</a:t>
            </a:r>
          </a:p>
          <a:p>
            <a:pPr lvl="4"/>
            <a:r>
              <a:rPr lang="ar-SA" dirty="0"/>
              <a:t>المستوى الخامس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1E5FE1-F3F0-4CE9-9521-7BAC4E8212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96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dirty="0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dirty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dirty="0"/>
              <a:t>انقر لتحرير أنماط النص الرئيسي</a:t>
            </a:r>
          </a:p>
          <a:p>
            <a:pPr lvl="1"/>
            <a:r>
              <a:rPr lang="ar-SA" dirty="0"/>
              <a:t>المستوى الثاني</a:t>
            </a:r>
          </a:p>
          <a:p>
            <a:pPr lvl="2"/>
            <a:r>
              <a:rPr lang="ar-SA" dirty="0"/>
              <a:t>المستوى الثالث</a:t>
            </a:r>
          </a:p>
          <a:p>
            <a:pPr lvl="3"/>
            <a:r>
              <a:rPr lang="ar-SA" dirty="0"/>
              <a:t>المستوى الرابع</a:t>
            </a:r>
          </a:p>
          <a:p>
            <a:pPr lvl="4"/>
            <a:r>
              <a:rPr lang="ar-SA" dirty="0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dirty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dirty="0"/>
              <a:t>انقر لتحرير أنماط النص الرئيسي</a:t>
            </a:r>
          </a:p>
          <a:p>
            <a:pPr lvl="1"/>
            <a:r>
              <a:rPr lang="ar-SA" dirty="0"/>
              <a:t>المستوى الثاني</a:t>
            </a:r>
          </a:p>
          <a:p>
            <a:pPr lvl="2"/>
            <a:r>
              <a:rPr lang="ar-SA" dirty="0"/>
              <a:t>المستوى الثالث</a:t>
            </a:r>
          </a:p>
          <a:p>
            <a:pPr lvl="3"/>
            <a:r>
              <a:rPr lang="ar-SA" dirty="0"/>
              <a:t>المستوى الرابع</a:t>
            </a:r>
          </a:p>
          <a:p>
            <a:pPr lvl="4"/>
            <a:r>
              <a:rPr lang="ar-SA" dirty="0"/>
              <a:t>المستوى الخامس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2FEC2-6963-4FBC-AE35-805174617A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531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انقر لتحرير نمط العنوان الرئيسي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9EEA81-EF6B-496A-AB99-2FF8DF3CBA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20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81C98F-2E91-4F78-A170-824CFFD4A3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356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ar-SA" dirty="0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dirty="0"/>
              <a:t>انقر لتحرير أنماط النص الرئيسي</a:t>
            </a:r>
          </a:p>
          <a:p>
            <a:pPr lvl="1"/>
            <a:r>
              <a:rPr lang="ar-SA" dirty="0"/>
              <a:t>المستوى الثاني</a:t>
            </a:r>
          </a:p>
          <a:p>
            <a:pPr lvl="2"/>
            <a:r>
              <a:rPr lang="ar-SA" dirty="0"/>
              <a:t>المستوى الثالث</a:t>
            </a:r>
          </a:p>
          <a:p>
            <a:pPr lvl="3"/>
            <a:r>
              <a:rPr lang="ar-SA" dirty="0"/>
              <a:t>المستوى الرابع</a:t>
            </a:r>
          </a:p>
          <a:p>
            <a:pPr lvl="4"/>
            <a:r>
              <a:rPr lang="ar-SA" dirty="0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dirty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C7DDB6-C587-4DBE-B760-3FB0344E8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247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ar-SA" dirty="0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ar-SA" noProof="0" dirty="0"/>
              <a:t>انقر فوق الأيقونة لإضافة صورة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dirty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1BF0E-A4E6-47A2-8218-92B03A3464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522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3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ar-SA" dirty="0"/>
              <a:t>انقر لتحرير نمط العنوان الرئيسي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dirty="0"/>
              <a:t>انقر لتحرير أنماط النص الرئيسي</a:t>
            </a:r>
          </a:p>
          <a:p>
            <a:pPr lvl="1"/>
            <a:r>
              <a:rPr lang="ar-SA" dirty="0"/>
              <a:t>المستوى الثاني</a:t>
            </a:r>
          </a:p>
          <a:p>
            <a:pPr lvl="2"/>
            <a:r>
              <a:rPr lang="ar-SA" dirty="0"/>
              <a:t>المستوى الثالث</a:t>
            </a:r>
          </a:p>
          <a:p>
            <a:pPr lvl="3"/>
            <a:r>
              <a:rPr lang="ar-SA" dirty="0"/>
              <a:t>المستوى الرابع</a:t>
            </a:r>
          </a:p>
          <a:p>
            <a:pPr lvl="4"/>
            <a:r>
              <a:rPr lang="ar-SA" dirty="0"/>
              <a:t>المستوى الخامس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49047F06-2B45-431C-A95A-3CB22A744C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1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1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1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1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1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1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1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1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91017FD-AA7F-4FD2-8AEF-1E899561C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5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SA">
              <a:solidFill>
                <a:srgbClr val="FFFFFF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91017FD-AA7F-4FD2-8AEF-1E899561CE0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06042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511856"/>
            <a:ext cx="9144000" cy="2049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bg-BG" sz="2200" b="1" u="sng" dirty="0">
                <a:latin typeface="Bahnschrift" panose="020B0502040204020203" pitchFamily="34" charset="0"/>
                <a:ea typeface="MS Mincho"/>
                <a:cs typeface="Times New Roman" panose="02020603050405020304" pitchFamily="18" charset="0"/>
              </a:rPr>
              <a:t>Договор КП-06 Н73/3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bg-BG" b="1" u="sng" dirty="0">
              <a:latin typeface="Times New Roman" panose="02020603050405020304" pitchFamily="18" charset="0"/>
              <a:ea typeface="MS Mincho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Arial Black" panose="020B0A04020102020204" pitchFamily="34" charset="0"/>
              </a:rPr>
              <a:t>Нови потенциални терапевтици за хронична лимфоцитна левкемия - ефекти върху кръвните клетки</a:t>
            </a:r>
            <a:endParaRPr lang="en-US" sz="2400" dirty="0">
              <a:latin typeface="Arial Black" panose="020B0A04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9277" y="4251645"/>
            <a:ext cx="8211670" cy="39056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latin typeface="+mj-lt"/>
                <a:ea typeface="PMingLiU"/>
                <a:cs typeface="Times New Roman" panose="02020603050405020304" pitchFamily="18" charset="0"/>
              </a:rPr>
              <a:t>Финансиращ орган: </a:t>
            </a:r>
            <a:r>
              <a:rPr lang="bg-BG" sz="1600" b="1" i="0" dirty="0">
                <a:solidFill>
                  <a:srgbClr val="3B3B3B"/>
                </a:solidFill>
                <a:effectLst/>
                <a:latin typeface="Georgia" panose="02040502050405020303" pitchFamily="18" charset="0"/>
              </a:rPr>
              <a:t> </a:t>
            </a:r>
            <a:r>
              <a:rPr lang="bg-BG" sz="1600" b="1" i="0" dirty="0">
                <a:effectLst/>
                <a:latin typeface="Georgia" panose="02040502050405020303" pitchFamily="18" charset="0"/>
              </a:rPr>
              <a:t>Фонд </a:t>
            </a:r>
            <a:r>
              <a:rPr lang="ru-RU" sz="1600" b="1" dirty="0" smtClean="0">
                <a:latin typeface="Georgia" panose="02040502050405020303" pitchFamily="18" charset="0"/>
              </a:rPr>
              <a:t>„</a:t>
            </a:r>
            <a:r>
              <a:rPr lang="bg-BG" sz="1600" b="1" i="0" dirty="0" smtClean="0">
                <a:effectLst/>
                <a:latin typeface="Georgia" panose="02040502050405020303" pitchFamily="18" charset="0"/>
              </a:rPr>
              <a:t>Научни изследвания</a:t>
            </a:r>
            <a:r>
              <a:rPr lang="ru-RU" sz="1600" b="1" dirty="0" smtClean="0">
                <a:latin typeface="Georgia" panose="02040502050405020303" pitchFamily="18" charset="0"/>
              </a:rPr>
              <a:t>”</a:t>
            </a:r>
            <a:r>
              <a:rPr lang="en-US" sz="1600" b="1" dirty="0" smtClean="0">
                <a:latin typeface="Georgia" panose="02040502050405020303" pitchFamily="18" charset="0"/>
              </a:rPr>
              <a:t> </a:t>
            </a:r>
            <a:r>
              <a:rPr lang="bg-BG" sz="1600" b="1" i="0" dirty="0" smtClean="0">
                <a:effectLst/>
                <a:latin typeface="Georgia" panose="02040502050405020303" pitchFamily="18" charset="0"/>
              </a:rPr>
              <a:t>по </a:t>
            </a:r>
            <a:r>
              <a:rPr lang="ru-RU" sz="1600" b="1" i="0" dirty="0">
                <a:effectLst/>
                <a:latin typeface="Georgia" panose="02040502050405020303" pitchFamily="18" charset="0"/>
              </a:rPr>
              <a:t>„Конкурс за финансиране на фундаментални научни </a:t>
            </a:r>
            <a:r>
              <a:rPr lang="bg-BG" sz="1600" b="1" dirty="0" smtClean="0">
                <a:latin typeface="Georgia" panose="02040502050405020303" pitchFamily="18" charset="0"/>
              </a:rPr>
              <a:t>изследвания </a:t>
            </a:r>
            <a:r>
              <a:rPr lang="ru-RU" sz="1600" b="1" i="0" smtClean="0">
                <a:effectLst/>
                <a:latin typeface="Georgia" panose="02040502050405020303" pitchFamily="18" charset="0"/>
              </a:rPr>
              <a:t>-2023 г</a:t>
            </a:r>
            <a:r>
              <a:rPr lang="ru-RU" sz="1600" b="1" i="0" dirty="0">
                <a:effectLst/>
                <a:latin typeface="Georgia" panose="02040502050405020303" pitchFamily="18" charset="0"/>
              </a:rPr>
              <a:t>.”</a:t>
            </a:r>
            <a:endParaRPr lang="bg-BG" sz="1600" b="1" i="0" dirty="0">
              <a:effectLst/>
              <a:latin typeface="Georgia" panose="02040502050405020303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latin typeface="+mj-lt"/>
                <a:ea typeface="PMingLiU"/>
                <a:cs typeface="Times New Roman" panose="02020603050405020304" pitchFamily="18" charset="0"/>
              </a:rPr>
              <a:t>Базова организация</a:t>
            </a:r>
            <a:r>
              <a:rPr lang="ru-RU" sz="1600" b="1" dirty="0">
                <a:latin typeface="+mj-lt"/>
                <a:ea typeface="PMingLiU"/>
                <a:cs typeface="Times New Roman" panose="02020603050405020304" pitchFamily="18" charset="0"/>
              </a:rPr>
              <a:t>: Институт по биофизика и биомедицинско инженерство БАН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latin typeface="+mj-lt"/>
                <a:ea typeface="PMingLiU"/>
                <a:cs typeface="Times New Roman" panose="02020603050405020304" pitchFamily="18" charset="0"/>
              </a:rPr>
              <a:t>Партньорска организация</a:t>
            </a:r>
            <a:r>
              <a:rPr lang="ru-RU" sz="1600" b="1" dirty="0">
                <a:latin typeface="+mj-lt"/>
                <a:ea typeface="PMingLiU"/>
                <a:cs typeface="Times New Roman" panose="02020603050405020304" pitchFamily="18" charset="0"/>
              </a:rPr>
              <a:t>: Институт по органична химия с </a:t>
            </a:r>
            <a:r>
              <a:rPr lang="ru-RU" sz="1600" b="1" dirty="0" err="1">
                <a:latin typeface="+mj-lt"/>
                <a:ea typeface="PMingLiU"/>
                <a:cs typeface="Times New Roman" panose="02020603050405020304" pitchFamily="18" charset="0"/>
              </a:rPr>
              <a:t>Център</a:t>
            </a:r>
            <a:r>
              <a:rPr lang="ru-RU" sz="1600" b="1" dirty="0">
                <a:latin typeface="+mj-lt"/>
                <a:ea typeface="PMingLiU"/>
                <a:cs typeface="Times New Roman" panose="02020603050405020304" pitchFamily="18" charset="0"/>
              </a:rPr>
              <a:t> по</a:t>
            </a:r>
            <a:r>
              <a:rPr lang="en-US" sz="1600" b="1" dirty="0">
                <a:latin typeface="+mj-lt"/>
                <a:ea typeface="PMingLiU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+mj-lt"/>
                <a:ea typeface="PMingLiU"/>
                <a:cs typeface="Times New Roman" panose="02020603050405020304" pitchFamily="18" charset="0"/>
              </a:rPr>
              <a:t>фитохимия</a:t>
            </a:r>
            <a:r>
              <a:rPr lang="ru-RU" sz="1600" b="1" dirty="0">
                <a:latin typeface="+mj-lt"/>
                <a:ea typeface="PMingLiU"/>
                <a:cs typeface="Times New Roman" panose="02020603050405020304" pitchFamily="18" charset="0"/>
              </a:rPr>
              <a:t> БАН</a:t>
            </a:r>
            <a:endParaRPr lang="en-US" sz="1600" dirty="0">
              <a:effectLst/>
              <a:latin typeface="+mj-lt"/>
              <a:ea typeface="PMingLiU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US" sz="2400" dirty="0">
              <a:effectLst/>
              <a:latin typeface="Calibri" panose="020F0502020204030204" pitchFamily="34" charset="0"/>
              <a:ea typeface="PMingLiU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US" sz="2400" dirty="0">
              <a:effectLst/>
              <a:latin typeface="Calibri" panose="020F0502020204030204" pitchFamily="34" charset="0"/>
              <a:ea typeface="PMingLiU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US" sz="2400" dirty="0">
              <a:effectLst/>
              <a:latin typeface="Calibri" panose="020F0502020204030204" pitchFamily="34" charset="0"/>
              <a:ea typeface="PMingLiU"/>
              <a:cs typeface="Times New Roman" panose="02020603050405020304" pitchFamily="18" charset="0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xmlns="" id="{A86DC085-4F37-9144-80F0-5CB283CF97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500" y="137598"/>
            <a:ext cx="1968563" cy="7874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5281B374-1E7A-A91F-D273-75BD2CDB90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937" y="137598"/>
            <a:ext cx="1535272" cy="8911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145D053B-72A5-D835-8E77-C29FB581909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99540" y="185522"/>
            <a:ext cx="2744920" cy="12749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5334" y="200357"/>
            <a:ext cx="7993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800" b="1" dirty="0"/>
              <a:t>ЧЛЕНОВЕ НА НАУЧНИЯ КОЛЕКТИВ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118392" y="916443"/>
            <a:ext cx="50190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bg-BG" b="1" dirty="0"/>
              <a:t>Ръководител: Проф. Светла Тодинова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bg-BG" b="1" dirty="0"/>
              <a:t>Координатор: </a:t>
            </a:r>
            <a:r>
              <a:rPr lang="bg-BG" sz="1800" b="1" dirty="0"/>
              <a:t>Доц. Мая Гунчева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6545" y="1931155"/>
            <a:ext cx="8810908" cy="5119350"/>
          </a:xfrm>
          <a:prstGeom prst="rect">
            <a:avLst/>
          </a:prstGeom>
          <a:noFill/>
        </p:spPr>
        <p:txBody>
          <a:bodyPr wrap="square" lIns="108000" rtlCol="0">
            <a:spAutoFit/>
          </a:bodyPr>
          <a:lstStyle/>
          <a:p>
            <a:r>
              <a:rPr lang="bg-BG" sz="1600" b="1" dirty="0"/>
              <a:t>Проф. Сашка Крумова - </a:t>
            </a:r>
            <a:r>
              <a:rPr lang="ru-RU" sz="1200" b="1" i="1" dirty="0"/>
              <a:t>Институт по Биофизика и биомедицинско инженерство, БАН</a:t>
            </a:r>
            <a:endParaRPr lang="bg-BG" sz="1200" b="1" i="1" dirty="0"/>
          </a:p>
          <a:p>
            <a:r>
              <a:rPr lang="bg-BG" sz="1600" b="1" dirty="0"/>
              <a:t>Проф. Стефка Танева -</a:t>
            </a:r>
            <a:r>
              <a:rPr lang="ru-RU" sz="1600" b="1" dirty="0"/>
              <a:t> </a:t>
            </a:r>
            <a:r>
              <a:rPr lang="ru-RU" sz="1200" b="1" i="1" dirty="0"/>
              <a:t>Институт по Биофизика и биомедицинско инженерство, БАН</a:t>
            </a:r>
            <a:endParaRPr lang="bg-BG" sz="1200" b="1" i="1" dirty="0"/>
          </a:p>
          <a:p>
            <a:r>
              <a:rPr lang="bg-BG" sz="1600" b="1" dirty="0"/>
              <a:t>Проф. Таня Пенчева-Христозова -</a:t>
            </a:r>
            <a:r>
              <a:rPr lang="ru-RU" sz="1600" b="1" dirty="0"/>
              <a:t> </a:t>
            </a:r>
            <a:r>
              <a:rPr lang="ru-RU" sz="1200" b="1" i="1" dirty="0"/>
              <a:t>Институт по Биофизика и биомедицинско инженерство, БАН</a:t>
            </a:r>
          </a:p>
          <a:p>
            <a:r>
              <a:rPr lang="bg-BG" sz="1600" b="1" dirty="0"/>
              <a:t>Проф. Иванка Цаковска -</a:t>
            </a:r>
            <a:r>
              <a:rPr lang="ru-RU" sz="1600" b="1" dirty="0"/>
              <a:t> </a:t>
            </a:r>
            <a:r>
              <a:rPr lang="ru-RU" sz="1200" b="1" i="1" dirty="0"/>
              <a:t>Институт по Биофизика и биомедицинско инженерство, БАН</a:t>
            </a:r>
          </a:p>
          <a:p>
            <a:r>
              <a:rPr lang="bg-BG" sz="1600" b="1" dirty="0"/>
              <a:t>Гл. ас. Августина Данаилова - </a:t>
            </a:r>
            <a:r>
              <a:rPr lang="ru-RU" sz="1200" b="1" i="1" dirty="0"/>
              <a:t>Институт по Биофизика и биомедицинско инженерство, БАН</a:t>
            </a:r>
            <a:endParaRPr lang="bg-BG" sz="1200" b="1" i="1" dirty="0"/>
          </a:p>
          <a:p>
            <a:pPr>
              <a:spcAft>
                <a:spcPts val="0"/>
              </a:spcAft>
            </a:pPr>
            <a:r>
              <a:rPr lang="bg-BG" sz="1600" b="1" dirty="0"/>
              <a:t>Гл. ас. Ариана Лангари - </a:t>
            </a:r>
            <a:r>
              <a:rPr lang="ru-RU" sz="1200" b="1" i="1" dirty="0"/>
              <a:t>Институт по Биофизика и биомедицинско инженерство, БАН</a:t>
            </a:r>
          </a:p>
          <a:p>
            <a:pPr>
              <a:spcAft>
                <a:spcPts val="0"/>
              </a:spcAft>
            </a:pPr>
            <a:r>
              <a:rPr lang="bg-BG" sz="1600" b="1" dirty="0"/>
              <a:t>Гл. ас. Иглика Лесигярска - </a:t>
            </a:r>
            <a:r>
              <a:rPr lang="ru-RU" sz="1200" b="1" i="1" dirty="0"/>
              <a:t>Институт по Биофизика и биомедицинско инженерство, БАН</a:t>
            </a:r>
          </a:p>
          <a:p>
            <a:pPr>
              <a:spcAft>
                <a:spcPts val="0"/>
              </a:spcAft>
            </a:pPr>
            <a:r>
              <a:rPr lang="bg-BG" sz="1600" b="1" dirty="0"/>
              <a:t>Гл. ас. Антония Дюкенджиева-Тодорова - </a:t>
            </a:r>
            <a:r>
              <a:rPr lang="ru-RU" sz="1200" b="1" i="1" dirty="0"/>
              <a:t>Институт по Биофизика и биомедицинско инженерство, БАН</a:t>
            </a:r>
          </a:p>
          <a:p>
            <a:pPr>
              <a:spcAft>
                <a:spcPts val="0"/>
              </a:spcAft>
            </a:pPr>
            <a:r>
              <a:rPr lang="bg-BG" sz="1600" b="1" dirty="0"/>
              <a:t>Петко Алов - </a:t>
            </a:r>
            <a:r>
              <a:rPr lang="ru-RU" sz="1200" b="1" i="1" dirty="0"/>
              <a:t>Институт по Биофизика и биомедицинско инженерство, БАН</a:t>
            </a:r>
          </a:p>
          <a:p>
            <a:pPr>
              <a:spcAft>
                <a:spcPts val="0"/>
              </a:spcAft>
            </a:pPr>
            <a:r>
              <a:rPr lang="bg-BG" sz="1600" b="1" dirty="0"/>
              <a:t>Лора Топалова - </a:t>
            </a:r>
            <a:r>
              <a:rPr lang="ru-RU" sz="1200" b="1" i="1" dirty="0"/>
              <a:t>Институт по Биофизика и биомедицинско инженерство, БАН</a:t>
            </a:r>
          </a:p>
          <a:p>
            <a:pPr>
              <a:spcAft>
                <a:spcPts val="0"/>
              </a:spcAft>
            </a:pPr>
            <a:r>
              <a:rPr lang="bg-BG" sz="1600" b="1" dirty="0"/>
              <a:t>Таня Стоянова - </a:t>
            </a:r>
            <a:r>
              <a:rPr lang="ru-RU" sz="1200" b="1" i="1" dirty="0"/>
              <a:t>Институт по Биофизика и биомедицинско инженерство, БАН</a:t>
            </a:r>
          </a:p>
          <a:p>
            <a:pPr>
              <a:spcAft>
                <a:spcPts val="1200"/>
              </a:spcAft>
            </a:pPr>
            <a:r>
              <a:rPr lang="bg-BG" sz="1600" b="1" dirty="0"/>
              <a:t>Мирослава Иванова- </a:t>
            </a:r>
            <a:r>
              <a:rPr lang="ru-RU" sz="1200" b="1" i="1" dirty="0"/>
              <a:t>Институт по Биофизика и биомедицинско инженерство, БАН</a:t>
            </a:r>
          </a:p>
          <a:p>
            <a:pPr>
              <a:spcAft>
                <a:spcPts val="0"/>
              </a:spcAft>
            </a:pPr>
            <a:r>
              <a:rPr lang="ru-RU" sz="1600" b="1" dirty="0"/>
              <a:t>Проф. Маргарита Генова, дм - </a:t>
            </a:r>
            <a:r>
              <a:rPr lang="ru-RU" sz="1200" i="1" dirty="0"/>
              <a:t>Специализирана болница за активно лечение на хематологични заболявания – София</a:t>
            </a:r>
          </a:p>
          <a:p>
            <a:pPr>
              <a:spcAft>
                <a:spcPts val="0"/>
              </a:spcAft>
            </a:pPr>
            <a:r>
              <a:rPr lang="ru-RU" sz="1600" b="1" dirty="0"/>
              <a:t>Доц. Лидия Гърчева, дм - </a:t>
            </a:r>
            <a:r>
              <a:rPr lang="ru-RU" sz="1200" i="1" dirty="0"/>
              <a:t>Специализирана болница за активно лечение на хематологични заболявания – София</a:t>
            </a:r>
          </a:p>
          <a:p>
            <a:pPr>
              <a:spcAft>
                <a:spcPts val="1000"/>
              </a:spcAft>
            </a:pPr>
            <a:r>
              <a:rPr lang="ru-RU" sz="1600" b="1" dirty="0"/>
              <a:t>д-р Пенка Ганева, дм - </a:t>
            </a:r>
            <a:r>
              <a:rPr lang="ru-RU" sz="1200" i="1" dirty="0"/>
              <a:t>Специализирана болница за активно лечение на хематологични заболявания – София</a:t>
            </a:r>
          </a:p>
          <a:p>
            <a:pPr>
              <a:spcAft>
                <a:spcPts val="1000"/>
              </a:spcAft>
            </a:pPr>
            <a:endParaRPr lang="ru-RU" sz="1200" i="1" dirty="0"/>
          </a:p>
          <a:p>
            <a:pPr>
              <a:spcAft>
                <a:spcPts val="1000"/>
              </a:spcAft>
            </a:pP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1897322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1273" y="1443790"/>
            <a:ext cx="8436797" cy="6863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0"/>
              </a:spcAft>
            </a:pPr>
            <a:r>
              <a:rPr lang="bg-BG" sz="1600" b="1" dirty="0"/>
              <a:t>Доц. Величка Стрижкова - </a:t>
            </a:r>
            <a:r>
              <a:rPr lang="bg-BG" sz="1200" b="1" i="1" dirty="0"/>
              <a:t>Институт по оптически материали и технологии </a:t>
            </a:r>
          </a:p>
          <a:p>
            <a:pPr>
              <a:spcAft>
                <a:spcPts val="0"/>
              </a:spcAft>
            </a:pPr>
            <a:r>
              <a:rPr lang="bg-BG" sz="1200" b="1" i="1" dirty="0"/>
              <a:t>„Акад. Йордан Малиновски, БАН</a:t>
            </a:r>
          </a:p>
          <a:p>
            <a:pPr>
              <a:spcAft>
                <a:spcPts val="0"/>
              </a:spcAft>
            </a:pPr>
            <a:r>
              <a:rPr lang="bg-BG" sz="1600" b="1" dirty="0"/>
              <a:t>Гл. ас. Весела Катрова - </a:t>
            </a:r>
            <a:r>
              <a:rPr lang="bg-BG" sz="1200" b="1" i="1" dirty="0"/>
              <a:t>Институт по оптически материали и технологии </a:t>
            </a:r>
          </a:p>
          <a:p>
            <a:pPr>
              <a:spcAft>
                <a:spcPts val="1000"/>
              </a:spcAft>
            </a:pPr>
            <a:r>
              <a:rPr lang="bg-BG" sz="1200" b="1" i="1" dirty="0"/>
              <a:t>„Акад. Йордан Малиновски, БАН</a:t>
            </a:r>
          </a:p>
          <a:p>
            <a:pPr>
              <a:spcAft>
                <a:spcPts val="1000"/>
              </a:spcAft>
            </a:pPr>
            <a:r>
              <a:rPr lang="bg-BG" sz="1600" b="1" dirty="0"/>
              <a:t>Проф. Регина Комса-Пенкова - </a:t>
            </a:r>
            <a:r>
              <a:rPr lang="bg-BG" sz="1200" b="1" i="1" dirty="0"/>
              <a:t>Медицински университет –  Плевен</a:t>
            </a:r>
          </a:p>
          <a:p>
            <a:pPr>
              <a:spcAft>
                <a:spcPts val="1000"/>
              </a:spcAft>
            </a:pPr>
            <a:r>
              <a:rPr lang="bg-BG" sz="1600" b="1" dirty="0"/>
              <a:t>Доц. Елена Стоянова-Петрова </a:t>
            </a:r>
            <a:r>
              <a:rPr lang="bg-BG" sz="1200" b="1" dirty="0"/>
              <a:t>- </a:t>
            </a:r>
            <a:r>
              <a:rPr lang="bg-BG" sz="1200" b="1" i="1" dirty="0"/>
              <a:t>Институт по биология и имунология на размножаването, БАН</a:t>
            </a:r>
          </a:p>
          <a:p>
            <a:pPr>
              <a:spcAft>
                <a:spcPts val="1000"/>
              </a:spcAft>
            </a:pPr>
            <a:r>
              <a:rPr lang="bg-BG" sz="1600" b="1" dirty="0"/>
              <a:t>Гл. ас. Аника Александрова-Уатанабе- </a:t>
            </a:r>
            <a:r>
              <a:rPr lang="bg-BG" sz="1200" b="1" i="1" dirty="0"/>
              <a:t>Институт по механика, БАН</a:t>
            </a:r>
          </a:p>
          <a:p>
            <a:pPr>
              <a:spcAft>
                <a:spcPts val="0"/>
              </a:spcAft>
            </a:pPr>
            <a:r>
              <a:rPr lang="ru-RU" sz="1600" b="1" dirty="0"/>
              <a:t>проф. Деница Пантелеева</a:t>
            </a:r>
            <a:r>
              <a:rPr lang="bg-BG" sz="1600" b="1" dirty="0"/>
              <a:t> </a:t>
            </a:r>
            <a:r>
              <a:rPr lang="bg-BG" sz="1200" b="1" dirty="0"/>
              <a:t>- </a:t>
            </a:r>
            <a:r>
              <a:rPr lang="ru-RU" sz="1200" b="1" i="1" dirty="0"/>
              <a:t>Институт по органична химия с Център по фитохимия </a:t>
            </a:r>
            <a:r>
              <a:rPr lang="bg-BG" sz="1200" b="1" i="1" dirty="0"/>
              <a:t>, БАН</a:t>
            </a:r>
          </a:p>
          <a:p>
            <a:pPr>
              <a:spcAft>
                <a:spcPts val="0"/>
              </a:spcAft>
            </a:pPr>
            <a:r>
              <a:rPr lang="bg-BG" sz="1600" b="1" dirty="0"/>
              <a:t>Доц. Мирослав Рангелов</a:t>
            </a:r>
            <a:r>
              <a:rPr lang="bg-BG" sz="1200" b="1" dirty="0"/>
              <a:t>- </a:t>
            </a:r>
            <a:r>
              <a:rPr lang="ru-RU" sz="1200" b="1" i="1" dirty="0"/>
              <a:t>Институт по органична химия с Център по фитохимия </a:t>
            </a:r>
            <a:r>
              <a:rPr lang="bg-BG" sz="1200" b="1" i="1" dirty="0"/>
              <a:t>, БАН</a:t>
            </a:r>
          </a:p>
          <a:p>
            <a:pPr>
              <a:spcAft>
                <a:spcPts val="0"/>
              </a:spcAft>
            </a:pPr>
            <a:r>
              <a:rPr lang="ru-RU" sz="1600" b="1" dirty="0"/>
              <a:t>Гл. ас. Боряна Якимова</a:t>
            </a:r>
            <a:r>
              <a:rPr lang="bg-BG" sz="1200" b="1" dirty="0"/>
              <a:t>- </a:t>
            </a:r>
            <a:r>
              <a:rPr lang="ru-RU" sz="1200" b="1" i="1" dirty="0"/>
              <a:t>Институт по органична химия с Център по фитохимия </a:t>
            </a:r>
            <a:r>
              <a:rPr lang="bg-BG" sz="1200" b="1" i="1" dirty="0"/>
              <a:t>, БАН</a:t>
            </a:r>
          </a:p>
          <a:p>
            <a:pPr>
              <a:spcAft>
                <a:spcPts val="0"/>
              </a:spcAft>
            </a:pPr>
            <a:r>
              <a:rPr lang="ru-RU" sz="1600" b="1" dirty="0"/>
              <a:t>Гл. ас. Юлиана Райнова</a:t>
            </a:r>
            <a:r>
              <a:rPr lang="bg-BG" sz="1200" b="1" dirty="0"/>
              <a:t>- </a:t>
            </a:r>
            <a:r>
              <a:rPr lang="ru-RU" sz="1200" b="1" i="1" dirty="0"/>
              <a:t>Институт по органична химия с Център по фитохимия </a:t>
            </a:r>
            <a:r>
              <a:rPr lang="bg-BG" sz="1200" b="1" i="1" dirty="0"/>
              <a:t>, БАН</a:t>
            </a:r>
          </a:p>
          <a:p>
            <a:pPr>
              <a:spcAft>
                <a:spcPts val="0"/>
              </a:spcAft>
            </a:pPr>
            <a:r>
              <a:rPr lang="ru-RU" sz="1600" b="1" dirty="0"/>
              <a:t>Гл. ас. Неда Анастасова</a:t>
            </a:r>
            <a:r>
              <a:rPr lang="bg-BG" sz="1200" b="1" dirty="0"/>
              <a:t>- </a:t>
            </a:r>
            <a:r>
              <a:rPr lang="ru-RU" sz="1200" b="1" i="1" dirty="0"/>
              <a:t>Институт по органична химия с Център по фитохимия </a:t>
            </a:r>
            <a:r>
              <a:rPr lang="bg-BG" sz="1200" b="1" i="1" dirty="0"/>
              <a:t>, БАН</a:t>
            </a:r>
          </a:p>
          <a:p>
            <a:pPr>
              <a:spcAft>
                <a:spcPts val="0"/>
              </a:spcAft>
            </a:pPr>
            <a:r>
              <a:rPr lang="ru-RU" sz="1600" b="1" dirty="0"/>
              <a:t>Д-р Мария Аргирова</a:t>
            </a:r>
            <a:r>
              <a:rPr lang="bg-BG" sz="1200" b="1" dirty="0"/>
              <a:t>- </a:t>
            </a:r>
            <a:r>
              <a:rPr lang="ru-RU" sz="1200" b="1" i="1" dirty="0"/>
              <a:t>Институт по органична химия с Център по фитохимия </a:t>
            </a:r>
            <a:r>
              <a:rPr lang="bg-BG" sz="1200" b="1" i="1" dirty="0"/>
              <a:t>, БАН</a:t>
            </a:r>
          </a:p>
          <a:p>
            <a:pPr>
              <a:spcAft>
                <a:spcPts val="0"/>
              </a:spcAft>
            </a:pPr>
            <a:r>
              <a:rPr lang="ru-RU" sz="1600" b="1" dirty="0"/>
              <a:t>Ас. Николай Лумов</a:t>
            </a:r>
            <a:r>
              <a:rPr lang="bg-BG" sz="1200" b="1" dirty="0"/>
              <a:t>- </a:t>
            </a:r>
            <a:r>
              <a:rPr lang="ru-RU" sz="1200" b="1" i="1" dirty="0"/>
              <a:t>Институт по органична химия с Център по фитохимия </a:t>
            </a:r>
            <a:r>
              <a:rPr lang="bg-BG" sz="1200" b="1" i="1" dirty="0"/>
              <a:t>, БАН</a:t>
            </a:r>
          </a:p>
          <a:p>
            <a:pPr>
              <a:spcAft>
                <a:spcPts val="0"/>
              </a:spcAft>
            </a:pPr>
            <a:endParaRPr lang="bg-BG" sz="1200" b="1" i="1" dirty="0"/>
          </a:p>
          <a:p>
            <a:pPr>
              <a:spcAft>
                <a:spcPts val="0"/>
              </a:spcAft>
            </a:pPr>
            <a:endParaRPr lang="bg-BG" sz="1200" b="1" i="1" dirty="0"/>
          </a:p>
          <a:p>
            <a:pPr>
              <a:spcAft>
                <a:spcPts val="0"/>
              </a:spcAft>
            </a:pPr>
            <a:endParaRPr lang="bg-BG" sz="1200" b="1" i="1" dirty="0"/>
          </a:p>
          <a:p>
            <a:pPr>
              <a:spcAft>
                <a:spcPts val="0"/>
              </a:spcAft>
            </a:pPr>
            <a:endParaRPr lang="bg-BG" sz="1200" b="1" i="1" dirty="0"/>
          </a:p>
          <a:p>
            <a:pPr>
              <a:spcAft>
                <a:spcPts val="0"/>
              </a:spcAft>
            </a:pPr>
            <a:endParaRPr lang="bg-BG" sz="1200" b="1" i="1" dirty="0"/>
          </a:p>
          <a:p>
            <a:pPr>
              <a:spcAft>
                <a:spcPts val="0"/>
              </a:spcAft>
            </a:pPr>
            <a:endParaRPr lang="bg-BG" sz="1200" b="1" i="1" dirty="0"/>
          </a:p>
          <a:p>
            <a:pPr>
              <a:spcAft>
                <a:spcPts val="0"/>
              </a:spcAft>
            </a:pPr>
            <a:endParaRPr lang="bg-BG" sz="1200" b="1" i="1" dirty="0"/>
          </a:p>
          <a:p>
            <a:pPr>
              <a:spcAft>
                <a:spcPts val="0"/>
              </a:spcAft>
            </a:pPr>
            <a:endParaRPr lang="bg-BG" sz="1200" b="1" i="1" dirty="0"/>
          </a:p>
          <a:p>
            <a:pPr>
              <a:spcAft>
                <a:spcPts val="0"/>
              </a:spcAft>
            </a:pPr>
            <a:endParaRPr lang="bg-BG" sz="1200" b="1" i="1" dirty="0"/>
          </a:p>
          <a:p>
            <a:pPr>
              <a:spcAft>
                <a:spcPts val="0"/>
              </a:spcAft>
            </a:pPr>
            <a:endParaRPr lang="bg-BG" sz="1200" b="1" i="1" dirty="0"/>
          </a:p>
          <a:p>
            <a:pPr>
              <a:spcAft>
                <a:spcPts val="1000"/>
              </a:spcAft>
            </a:pPr>
            <a:endParaRPr lang="bg-BG" sz="1200" b="1" i="1" dirty="0"/>
          </a:p>
          <a:p>
            <a:pPr>
              <a:spcAft>
                <a:spcPts val="1000"/>
              </a:spcAft>
            </a:pPr>
            <a:endParaRPr lang="bg-BG" sz="1200" b="1" i="1" dirty="0"/>
          </a:p>
          <a:p>
            <a:endParaRPr lang="bg-BG" sz="1200" b="1" i="1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1437" y="340057"/>
            <a:ext cx="7993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800" b="1" dirty="0"/>
              <a:t>ЧЛЕНОВЕ НА НАУЧНИЯ КОЛЕКТИВ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392992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9623" y="148590"/>
            <a:ext cx="8470231" cy="516110"/>
          </a:xfrm>
        </p:spPr>
        <p:txBody>
          <a:bodyPr/>
          <a:lstStyle/>
          <a:p>
            <a:pPr algn="ctr"/>
            <a:r>
              <a:rPr lang="bg-BG" sz="2800" b="1" dirty="0"/>
              <a:t>РЕЗЮМЕ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07048" y="671691"/>
            <a:ext cx="875538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200" b="1" dirty="0"/>
              <a:t>Хроничната лимфоцитна левкемия (ХЛЛ) е най-често срещаната лимфопролиферативна неоплазия, характеризираща се с натрупване на имунонекомпетентни лимфоцити в кръвта, костния мозък, лимфните възли и далака. Усложненията, свързани със ХЛЛ, са автоимунни хематологични заболявания (хемолитична анемия, идиопатична тромбоцитопения пурпура и еритроцитна аплазия); инфекциозни заболявания; вторични онкологични заболявания, които могат да се проявят още в началото на заболяването. Напредъкът в разбирането на механизмите на заболяването позволи  навлизането на иновативни терапевтици, действащи по механизъм различен от този на класическите химиотерапевтици, като например лечение с моноклонални антитела, киназни инхибитори, и съединения таргетиращи BCL-2 регулаторния протеин. Към днешна дата като първа линия терапевтици за ХЛЛ се прилагат ковалентни Брутон тирозин киназни инхибитори (БТКи), съединения таргетиращи сигналните пътища на В-клетъчните рецептори. В клинична фаза на изпитване са и нековалентни БТКи, които са по-селективни от ковалентните и с по-малко странични реакции, свързани с кардиологични проблеми, но и при двете групи се наблюдава резистентност след няколко курса на лечение, странични ефекти, дължащи се на неспецифично („оff-target”) свързване и с кървене. Алтернативни БТКи са обект на засилен интерес от страна на изследователи, клиницисти и фармацевти, с цел разработване на иновативни стратегии и лекарства, които могат да допълнят/заменят някои от курсовете на лечение при ХЛЛ. </a:t>
            </a:r>
          </a:p>
          <a:p>
            <a:pPr algn="just">
              <a:spcAft>
                <a:spcPts val="0"/>
              </a:spcAft>
            </a:pPr>
            <a:r>
              <a:rPr lang="ru-RU" sz="1200" b="1" dirty="0"/>
              <a:t>Основната цел на настоящия проект е синтезирането на нови селективни БТКи, които да минимизират неблагоприятните странични ефекти при ХЛЛ пациенти, свързани с хемостазата и характеристиките на кръвните клетки, като нарушено активиране на тромбоцитите, еритроцитна агрегация и др. </a:t>
            </a:r>
          </a:p>
          <a:p>
            <a:pPr algn="just">
              <a:spcAft>
                <a:spcPts val="0"/>
              </a:spcAft>
            </a:pPr>
            <a:r>
              <a:rPr lang="ru-RU" sz="1200" b="1" dirty="0"/>
              <a:t>Подходът за постигането на целта е мултидисциплинарен и включва следните етапи: 1) синтез на три серии целеви модифицирани бензимидазолови и аденинови производни; 2) оценка на цитотоксичния ефект на таргетните молекули спрямо B-клетъчна линия от пациент с ХЛЛ; 3) определяне на БТКи активност на съединенията, които показват цитотоксичен ефект по-добър и/или съпоставим с този на ибрутиниб; 4) Молекулно моделиране (докинг/молекулна динамика) на свързването и взаимодействията на най-потентните БТКи в активния център на ензима; 5) изследване на промените в морфометричните, наномеханичните и реологичните характеристики на кръвните клетки (лимфоцити, тромбоцити и еритроцити), изолирани от пациенти и здрави контроли, преди и след in vitro прилагане на конвенционални и новосинтезирани потенциални терапевтици. </a:t>
            </a:r>
          </a:p>
          <a:p>
            <a:pPr algn="just">
              <a:spcAft>
                <a:spcPts val="0"/>
              </a:spcAft>
            </a:pPr>
            <a:r>
              <a:rPr lang="ru-RU" sz="1200" b="1" dirty="0"/>
              <a:t>Успешното изпълнеине на дефинираните работни задачи ще доведе до установяване на нови таргетни агенти с максимална ефективност при минимално отрицателно въздействие върху кръвните компоненти при ХЛЛ пациенти. Проектът е фундаментален, насочен към решаване на предизвикателства, свързани с опазване на човешкото здраве чрез обогатяване на знанията ни в областта на органичния синтез и механизмите на действие на БТКи, биофизичните характеристики на кръвни клетки при ХЛЛ и тяхното повлияване от нови терапевтици.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824445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A7ABC473-C88C-04EA-AB28-5C0A531106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10449B8-92A5-5109-5EAC-4578CC9221B1}"/>
              </a:ext>
            </a:extLst>
          </p:cNvPr>
          <p:cNvSpPr txBox="1"/>
          <p:nvPr/>
        </p:nvSpPr>
        <p:spPr>
          <a:xfrm>
            <a:off x="337230" y="400785"/>
            <a:ext cx="8905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err="1"/>
              <a:t>Публикувани</a:t>
            </a:r>
            <a:r>
              <a:rPr lang="ru-RU" sz="2400" b="1" dirty="0"/>
              <a:t> </a:t>
            </a:r>
            <a:r>
              <a:rPr lang="ru-RU" sz="2400" b="1" dirty="0" err="1"/>
              <a:t>статии</a:t>
            </a:r>
            <a:endParaRPr lang="en-US" sz="24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F23F5C4-35B3-5B6E-4088-D688AD85874E}"/>
              </a:ext>
            </a:extLst>
          </p:cNvPr>
          <p:cNvSpPr txBox="1"/>
          <p:nvPr/>
        </p:nvSpPr>
        <p:spPr>
          <a:xfrm>
            <a:off x="337231" y="1156258"/>
            <a:ext cx="7971198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n-US" b="1" i="1" dirty="0">
                <a:latin typeface="Baskerville Old Face" panose="02020602080505020303" pitchFamily="18" charset="0"/>
              </a:rPr>
              <a:t>I </a:t>
            </a:r>
            <a:r>
              <a:rPr lang="bg-BG" b="1" i="1" dirty="0">
                <a:latin typeface="Bahnschrift SemiBold" panose="020B0502040204020203" pitchFamily="34" charset="0"/>
              </a:rPr>
              <a:t> Е Т А П</a:t>
            </a:r>
          </a:p>
          <a:p>
            <a:pPr algn="just">
              <a:spcAft>
                <a:spcPts val="800"/>
              </a:spcAft>
            </a:pPr>
            <a:endParaRPr lang="bg-BG" sz="800" b="1" dirty="0"/>
          </a:p>
          <a:p>
            <a:pPr marL="342900" indent="-342900" algn="just">
              <a:spcAft>
                <a:spcPts val="800"/>
              </a:spcAft>
              <a:buAutoNum type="arabicPeriod"/>
            </a:pPr>
            <a:endParaRPr lang="en-US" sz="1300" b="1" dirty="0"/>
          </a:p>
          <a:p>
            <a:pPr algn="just">
              <a:spcAft>
                <a:spcPts val="800"/>
              </a:spcAft>
            </a:pPr>
            <a:r>
              <a:rPr lang="en-US" sz="1300" b="1" dirty="0"/>
              <a:t>1.	Alexandrova-Watanabe A., Abadjieva E., </a:t>
            </a:r>
            <a:r>
              <a:rPr lang="en-US" sz="1300" b="1" dirty="0" err="1"/>
              <a:t>Gartcheva</a:t>
            </a:r>
            <a:r>
              <a:rPr lang="en-US" sz="1300" b="1" dirty="0"/>
              <a:t> L., </a:t>
            </a:r>
            <a:r>
              <a:rPr lang="en-US" sz="1300" b="1" dirty="0" err="1"/>
              <a:t>Langari</a:t>
            </a:r>
            <a:r>
              <a:rPr lang="en-US" sz="1300" b="1" dirty="0"/>
              <a:t> A., Ivanova M., </a:t>
            </a:r>
            <a:r>
              <a:rPr lang="en-US" sz="1300" b="1" dirty="0" err="1"/>
              <a:t>Guenova</a:t>
            </a:r>
            <a:r>
              <a:rPr lang="en-US" sz="1300" b="1" dirty="0"/>
              <a:t> M., </a:t>
            </a:r>
            <a:r>
              <a:rPr lang="en-US" sz="1300" b="1" dirty="0" err="1"/>
              <a:t>Tiankov</a:t>
            </a:r>
            <a:r>
              <a:rPr lang="en-US" sz="1300" b="1" dirty="0"/>
              <a:t> T., </a:t>
            </a:r>
            <a:r>
              <a:rPr lang="en-US" sz="1300" b="1" dirty="0" err="1"/>
              <a:t>Strijkova</a:t>
            </a:r>
            <a:r>
              <a:rPr lang="en-US" sz="1300" b="1" dirty="0"/>
              <a:t> V., </a:t>
            </a:r>
            <a:r>
              <a:rPr lang="en-US" sz="1300" b="1" dirty="0" err="1"/>
              <a:t>Krumova</a:t>
            </a:r>
            <a:r>
              <a:rPr lang="en-US" sz="1300" b="1" dirty="0"/>
              <a:t> S., </a:t>
            </a:r>
            <a:r>
              <a:rPr lang="en-US" sz="1300" b="1" dirty="0" err="1"/>
              <a:t>Todinova</a:t>
            </a:r>
            <a:r>
              <a:rPr lang="en-US" sz="1300" b="1" dirty="0"/>
              <a:t> S. The Impact of Targeted Therapies on Red Blood Cell Aggregation in Patients with Chronic Lymphocytic Leukemia Evaluated Using Software Image Flow Analysis. Micromachines, 16, 1, MDPI, 2025, ISSN:2072-666X. IF: 3; </a:t>
            </a:r>
            <a:r>
              <a:rPr lang="bg-BG" sz="1300" b="1" dirty="0"/>
              <a:t>квартил: </a:t>
            </a:r>
            <a:r>
              <a:rPr lang="en-US" sz="1300" b="1" dirty="0"/>
              <a:t>Q1</a:t>
            </a:r>
          </a:p>
          <a:p>
            <a:pPr algn="just">
              <a:spcAft>
                <a:spcPts val="800"/>
              </a:spcAft>
            </a:pPr>
            <a:r>
              <a:rPr lang="bg-BG" sz="1300" b="1" dirty="0"/>
              <a:t>Линк: </a:t>
            </a:r>
            <a:r>
              <a:rPr lang="en-US" sz="1300" b="1" dirty="0"/>
              <a:t>https://doi.org/10.3390/mi16010095</a:t>
            </a:r>
          </a:p>
          <a:p>
            <a:pPr algn="just">
              <a:spcAft>
                <a:spcPts val="2400"/>
              </a:spcAft>
            </a:pPr>
            <a:r>
              <a:rPr lang="en-US" sz="1300" b="1" dirty="0"/>
              <a:t>% </a:t>
            </a:r>
            <a:r>
              <a:rPr lang="bg-BG" sz="1300" b="1" dirty="0"/>
              <a:t>на ФНИ: 100</a:t>
            </a:r>
          </a:p>
          <a:p>
            <a:pPr algn="just">
              <a:spcAft>
                <a:spcPts val="800"/>
              </a:spcAft>
            </a:pPr>
            <a:r>
              <a:rPr lang="bg-BG" sz="1300" b="1" dirty="0"/>
              <a:t>2.	</a:t>
            </a:r>
            <a:r>
              <a:rPr lang="en-US" sz="1300" b="1" dirty="0"/>
              <a:t>Alexandrova-Watanabe, A.; Abadjieva, E.; Ivanova, M.; </a:t>
            </a:r>
            <a:r>
              <a:rPr lang="en-US" sz="1300" b="1" dirty="0" err="1"/>
              <a:t>Gartcheva</a:t>
            </a:r>
            <a:r>
              <a:rPr lang="en-US" sz="1300" b="1" dirty="0"/>
              <a:t>, L.; </a:t>
            </a:r>
            <a:r>
              <a:rPr lang="en-US" sz="1300" b="1" dirty="0" err="1"/>
              <a:t>Langari</a:t>
            </a:r>
            <a:r>
              <a:rPr lang="en-US" sz="1300" b="1" dirty="0"/>
              <a:t>, A.; </a:t>
            </a:r>
            <a:r>
              <a:rPr lang="en-US" sz="1300" b="1" dirty="0" err="1"/>
              <a:t>Guenova</a:t>
            </a:r>
            <a:r>
              <a:rPr lang="en-US" sz="1300" b="1" dirty="0"/>
              <a:t>, M.; </a:t>
            </a:r>
            <a:r>
              <a:rPr lang="en-US" sz="1300" b="1" dirty="0" err="1"/>
              <a:t>Tiankov</a:t>
            </a:r>
            <a:r>
              <a:rPr lang="en-US" sz="1300" b="1" dirty="0"/>
              <a:t>, T.; Nikolova, E.V.; </a:t>
            </a:r>
            <a:r>
              <a:rPr lang="en-US" sz="1300" b="1" dirty="0" err="1"/>
              <a:t>Krumova</a:t>
            </a:r>
            <a:r>
              <a:rPr lang="en-US" sz="1300" b="1" dirty="0"/>
              <a:t>, S.; </a:t>
            </a:r>
            <a:r>
              <a:rPr lang="en-US" sz="1300" b="1" dirty="0" err="1"/>
              <a:t>Todinova</a:t>
            </a:r>
            <a:r>
              <a:rPr lang="en-US" sz="1300" b="1" dirty="0"/>
              <a:t>, S. Quantitative Assessment of Red Blood Cell Disaggregation in Chronic Lymphocytic Leukemia via Software Image Flow Analysis. Fluids 2025, 10, 167. ; Open access SJR (Scopus) 0.432 (2024); JCR-IF (Web of Science): 1.8; </a:t>
            </a:r>
            <a:r>
              <a:rPr lang="bg-BG" sz="1300" b="1" dirty="0"/>
              <a:t>квартил </a:t>
            </a:r>
            <a:r>
              <a:rPr lang="en-US" sz="1300" b="1" dirty="0"/>
              <a:t>Q2 (2024); IF: 1.8; </a:t>
            </a:r>
            <a:r>
              <a:rPr lang="bg-BG" sz="1300" b="1" dirty="0"/>
              <a:t>квартил: </a:t>
            </a:r>
            <a:r>
              <a:rPr lang="en-US" sz="1300" b="1" dirty="0"/>
              <a:t>Q2</a:t>
            </a:r>
          </a:p>
          <a:p>
            <a:pPr algn="just">
              <a:spcAft>
                <a:spcPts val="800"/>
              </a:spcAft>
            </a:pPr>
            <a:r>
              <a:rPr lang="bg-BG" sz="1300" b="1" dirty="0"/>
              <a:t>Линк: </a:t>
            </a:r>
            <a:r>
              <a:rPr lang="en-US" sz="1300" b="1" dirty="0"/>
              <a:t>https://doi.org10.3390/fluids10070167 </a:t>
            </a:r>
          </a:p>
          <a:p>
            <a:pPr algn="just">
              <a:spcAft>
                <a:spcPts val="800"/>
              </a:spcAft>
            </a:pPr>
            <a:r>
              <a:rPr lang="en-US" sz="1300" b="1" dirty="0"/>
              <a:t>% </a:t>
            </a:r>
            <a:r>
              <a:rPr lang="bg-BG" sz="1300" b="1" dirty="0"/>
              <a:t>на ФНИ: 100</a:t>
            </a:r>
          </a:p>
          <a:p>
            <a:pPr marL="342900" indent="-342900" algn="just">
              <a:spcAft>
                <a:spcPts val="800"/>
              </a:spcAft>
              <a:buAutoNum type="arabicPeriod" startAt="2"/>
            </a:pPr>
            <a:endParaRPr lang="en-US" sz="800" b="1" dirty="0"/>
          </a:p>
          <a:p>
            <a:pPr marL="342900" indent="-342900" algn="just">
              <a:spcAft>
                <a:spcPts val="800"/>
              </a:spcAft>
              <a:buAutoNum type="arabicPeriod" startAt="4"/>
            </a:pPr>
            <a:endParaRPr lang="en-US" sz="1300" b="1" dirty="0"/>
          </a:p>
        </p:txBody>
      </p:sp>
    </p:spTree>
    <p:extLst>
      <p:ext uri="{BB962C8B-B14F-4D97-AF65-F5344CB8AC3E}">
        <p14:creationId xmlns:p14="http://schemas.microsoft.com/office/powerpoint/2010/main" val="1611677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9E757E6-9C74-4B64-612B-09F9D1C50B63}"/>
              </a:ext>
            </a:extLst>
          </p:cNvPr>
          <p:cNvSpPr txBox="1"/>
          <p:nvPr/>
        </p:nvSpPr>
        <p:spPr>
          <a:xfrm>
            <a:off x="238618" y="218832"/>
            <a:ext cx="8905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Участия в научни форуми</a:t>
            </a:r>
            <a:endParaRPr lang="en-US" sz="24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300CBFE-FB79-002E-3E21-81C9E7ABD2A3}"/>
              </a:ext>
            </a:extLst>
          </p:cNvPr>
          <p:cNvSpPr txBox="1"/>
          <p:nvPr/>
        </p:nvSpPr>
        <p:spPr>
          <a:xfrm>
            <a:off x="238618" y="803565"/>
            <a:ext cx="8766837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bg-BG" sz="1200" dirty="0"/>
              <a:t>23</a:t>
            </a:r>
            <a:r>
              <a:rPr lang="bg-BG" sz="1200" baseline="30000" dirty="0"/>
              <a:t>rd</a:t>
            </a:r>
            <a:r>
              <a:rPr lang="bg-BG" sz="1200" dirty="0"/>
              <a:t> INTERNATIONAL SCHOOL ON CONDENSED MATTER PHYSICS, August 26th - 30th, 2024, Varna, Bulgaria, Nanomechanical Properties of Lymphocytes in Chronic Lymphocytic Leukemia: assessment of response to Venetoclax and Obinutuzumab therapy. Case Report. </a:t>
            </a:r>
            <a:r>
              <a:rPr lang="bg-BG" sz="1200" u="sng" dirty="0"/>
              <a:t>Velichka Strijkova</a:t>
            </a:r>
            <a:r>
              <a:rPr lang="bg-BG" sz="1200" dirty="0"/>
              <a:t>, </a:t>
            </a:r>
            <a:r>
              <a:rPr lang="bg-BG" sz="1200" u="sng" dirty="0"/>
              <a:t>Vesela Katrova</a:t>
            </a:r>
            <a:r>
              <a:rPr lang="bg-BG" sz="1200" dirty="0"/>
              <a:t>, </a:t>
            </a:r>
            <a:r>
              <a:rPr lang="bg-BG" sz="1200" u="sng" dirty="0"/>
              <a:t>Lidia Gartcheva</a:t>
            </a:r>
            <a:r>
              <a:rPr lang="bg-BG" sz="1200" dirty="0"/>
              <a:t>, </a:t>
            </a:r>
            <a:r>
              <a:rPr lang="bg-BG" sz="1200" u="sng" dirty="0"/>
              <a:t>Anika Alexandrova</a:t>
            </a:r>
            <a:r>
              <a:rPr lang="bg-BG" sz="1200" dirty="0"/>
              <a:t>, </a:t>
            </a:r>
            <a:r>
              <a:rPr lang="bg-BG" sz="1200" u="sng" dirty="0"/>
              <a:t>Ariana Langari</a:t>
            </a:r>
            <a:r>
              <a:rPr lang="bg-BG" sz="1200" dirty="0"/>
              <a:t>, </a:t>
            </a:r>
            <a:r>
              <a:rPr lang="bg-BG" sz="1200" u="sng" dirty="0"/>
              <a:t>Miroslava Ivanova</a:t>
            </a:r>
            <a:r>
              <a:rPr lang="bg-BG" sz="1200" dirty="0"/>
              <a:t>, </a:t>
            </a:r>
            <a:r>
              <a:rPr lang="bg-BG" sz="1200" u="sng" dirty="0"/>
              <a:t>Sashka Krumova</a:t>
            </a:r>
            <a:r>
              <a:rPr lang="bg-BG" sz="1200" dirty="0"/>
              <a:t>, </a:t>
            </a:r>
            <a:r>
              <a:rPr lang="bg-BG" sz="1200" u="sng" dirty="0"/>
              <a:t>Svetla Todinova</a:t>
            </a:r>
            <a:r>
              <a:rPr lang="bg-BG" sz="1200" dirty="0"/>
              <a:t>. (Постер)</a:t>
            </a:r>
            <a:endParaRPr lang="en-US" sz="1200" dirty="0"/>
          </a:p>
          <a:p>
            <a:pPr marL="228600" indent="-228600">
              <a:buAutoNum type="arabicPeriod"/>
            </a:pPr>
            <a:endParaRPr lang="en-US" sz="1200" dirty="0"/>
          </a:p>
          <a:p>
            <a:pPr marL="228600" indent="-228600">
              <a:buAutoNum type="arabicPeriod"/>
            </a:pPr>
            <a:r>
              <a:rPr lang="bg-BG" sz="1200" dirty="0"/>
              <a:t>70 години катедра „Органичен синтез“, 1-бензоилови производни на 1Н-бензимидазол-2-ИЛ хидразони: синтез и структурно охарактеризиране“. И. Генева, </a:t>
            </a:r>
            <a:r>
              <a:rPr lang="bg-BG" sz="1200" u="sng" dirty="0"/>
              <a:t>М. Аргирова</a:t>
            </a:r>
            <a:r>
              <a:rPr lang="bg-BG" sz="1200" dirty="0"/>
              <a:t>, К. Аничина, </a:t>
            </a:r>
            <a:r>
              <a:rPr lang="bg-BG" sz="1200" u="sng" dirty="0"/>
              <a:t>Д. Янчева (Постер)</a:t>
            </a:r>
            <a:endParaRPr lang="en-US" sz="1200" u="sng" dirty="0"/>
          </a:p>
          <a:p>
            <a:pPr marL="228600" indent="-228600">
              <a:buAutoNum type="arabicPeriod"/>
            </a:pPr>
            <a:endParaRPr lang="en-US" sz="1200" u="sng" dirty="0"/>
          </a:p>
          <a:p>
            <a:pPr marL="228600" indent="-228600">
              <a:buAutoNum type="arabicPeriod"/>
            </a:pPr>
            <a:r>
              <a:rPr lang="bg-BG" sz="1200" dirty="0"/>
              <a:t>70 години катедра „Органичен синтез“, Алкилиране на 1Н-Бензимидазолин хидразони с етил-2-бромоацетат и оценка на лекарственото им подобие. Ѝ. Николова, </a:t>
            </a:r>
            <a:r>
              <a:rPr lang="bg-BG" sz="1200" u="sng" dirty="0"/>
              <a:t>М. Аргирова</a:t>
            </a:r>
            <a:r>
              <a:rPr lang="bg-BG" sz="1200" dirty="0"/>
              <a:t>, К. Аничина, </a:t>
            </a:r>
            <a:r>
              <a:rPr lang="bg-BG" sz="1200" u="sng" dirty="0"/>
              <a:t>Д. Янчева (Постер)</a:t>
            </a:r>
          </a:p>
          <a:p>
            <a:pPr marL="228600" indent="-228600">
              <a:buAutoNum type="arabicPeriod"/>
            </a:pPr>
            <a:endParaRPr lang="en-US" sz="1200" u="sng" dirty="0"/>
          </a:p>
          <a:p>
            <a:pPr marL="228600" indent="-228600">
              <a:buAutoNum type="arabicPeriod"/>
            </a:pPr>
            <a:r>
              <a:rPr lang="en-US" sz="1200" dirty="0"/>
              <a:t>II </a:t>
            </a:r>
            <a:r>
              <a:rPr lang="bg-BG" sz="1200" dirty="0"/>
              <a:t>International Biological &amp; Life Sciences. Congress. BIOLIC</a:t>
            </a:r>
            <a:r>
              <a:rPr lang="en-US" sz="1200" dirty="0"/>
              <a:t>,</a:t>
            </a:r>
            <a:r>
              <a:rPr lang="bg-BG" sz="1200" dirty="0"/>
              <a:t> 30 October - 2 November, 2024. Antalya, Turkey. Estimation of altered red blood cell aggregation in patients with chronic lymphocytic leukemia using image flow analysis: the impact of targeted therapies- </a:t>
            </a:r>
            <a:r>
              <a:rPr lang="en-US" sz="1200" u="sng" dirty="0"/>
              <a:t>Anika</a:t>
            </a:r>
            <a:r>
              <a:rPr lang="bg-BG" sz="1200" u="sng" dirty="0"/>
              <a:t> Alexandrova-Watanabe</a:t>
            </a:r>
            <a:r>
              <a:rPr lang="bg-BG" sz="1200" dirty="0"/>
              <a:t>, Emilia Abadjieva, </a:t>
            </a:r>
            <a:r>
              <a:rPr lang="bg-BG" sz="1200" u="sng" dirty="0"/>
              <a:t>Lidia Gartcheva</a:t>
            </a:r>
            <a:r>
              <a:rPr lang="bg-BG" sz="1200" dirty="0"/>
              <a:t>, </a:t>
            </a:r>
            <a:r>
              <a:rPr lang="bg-BG" sz="1200" u="sng" dirty="0"/>
              <a:t>Ariana Langari</a:t>
            </a:r>
            <a:r>
              <a:rPr lang="bg-BG" sz="1200" dirty="0"/>
              <a:t>, Tihomir Tiankov, </a:t>
            </a:r>
            <a:r>
              <a:rPr lang="bg-BG" sz="1200" u="sng" dirty="0"/>
              <a:t>Miroslava Ivanova</a:t>
            </a:r>
            <a:r>
              <a:rPr lang="bg-BG" sz="1200" dirty="0"/>
              <a:t>, </a:t>
            </a:r>
            <a:r>
              <a:rPr lang="bg-BG" sz="1200" u="sng" dirty="0"/>
              <a:t>Sashka Krumova</a:t>
            </a:r>
            <a:r>
              <a:rPr lang="bg-BG" sz="1200" dirty="0"/>
              <a:t>, </a:t>
            </a:r>
            <a:r>
              <a:rPr lang="bg-BG" sz="1200" u="sng" dirty="0"/>
              <a:t>Svetla Todinova</a:t>
            </a:r>
            <a:r>
              <a:rPr lang="en-US" sz="1200" u="sng" dirty="0"/>
              <a:t>. </a:t>
            </a:r>
            <a:r>
              <a:rPr lang="bg-BG" sz="1200" dirty="0"/>
              <a:t>(Доклад)</a:t>
            </a:r>
          </a:p>
          <a:p>
            <a:pPr marL="228600" indent="-228600">
              <a:buAutoNum type="arabicPeriod"/>
            </a:pPr>
            <a:endParaRPr lang="bg-BG" sz="1200" dirty="0"/>
          </a:p>
          <a:p>
            <a:pPr marL="228600" indent="-228600">
              <a:buAutoNum type="arabicPeriod"/>
            </a:pPr>
            <a:r>
              <a:rPr lang="bg-BG" sz="1200" dirty="0"/>
              <a:t>XVIII Пролетен семинар на докторантите и младите учени от БАН</a:t>
            </a:r>
            <a:r>
              <a:rPr lang="en-US" sz="1200" dirty="0"/>
              <a:t>, </a:t>
            </a:r>
            <a:r>
              <a:rPr lang="bg-BG" sz="1200" dirty="0"/>
              <a:t>28-30 април 2025 г., ЦВП „Мехатроника и чисти технологии“, </a:t>
            </a:r>
            <a:r>
              <a:rPr lang="en-US" sz="1200" dirty="0"/>
              <a:t>1H-BENZIMIDAZOLE-2-YL HYDRAZONES WITH ANTILEUKEMIC ACTIVITY. Ilonka Geneva, </a:t>
            </a:r>
            <a:r>
              <a:rPr lang="en-US" sz="1200" u="sng" dirty="0"/>
              <a:t>Elena Stoyanova</a:t>
            </a:r>
            <a:r>
              <a:rPr lang="en-US" sz="1200" dirty="0"/>
              <a:t>, </a:t>
            </a:r>
            <a:r>
              <a:rPr lang="en-US" sz="1200" u="sng" dirty="0"/>
              <a:t>Maria </a:t>
            </a:r>
            <a:r>
              <a:rPr lang="en-US" sz="1200" u="sng" dirty="0" err="1"/>
              <a:t>Argirova</a:t>
            </a:r>
            <a:r>
              <a:rPr lang="en-US" sz="1200" dirty="0"/>
              <a:t>, </a:t>
            </a:r>
            <a:r>
              <a:rPr lang="en-US" sz="1200" u="sng" dirty="0"/>
              <a:t>Maya </a:t>
            </a:r>
            <a:r>
              <a:rPr lang="en-US" sz="1200" u="sng" dirty="0" err="1"/>
              <a:t>Guncheva</a:t>
            </a:r>
            <a:r>
              <a:rPr lang="en-US" sz="1200" dirty="0"/>
              <a:t>, </a:t>
            </a:r>
            <a:r>
              <a:rPr lang="en-US" sz="1200" u="sng" dirty="0"/>
              <a:t>Denitsa </a:t>
            </a:r>
            <a:r>
              <a:rPr lang="en-US" sz="1200" u="sng" dirty="0" err="1"/>
              <a:t>Yancheva</a:t>
            </a:r>
            <a:r>
              <a:rPr lang="en-US" sz="1200" dirty="0"/>
              <a:t>. </a:t>
            </a:r>
            <a:r>
              <a:rPr lang="bg-BG" sz="1200" dirty="0"/>
              <a:t>(Доклад)</a:t>
            </a:r>
          </a:p>
          <a:p>
            <a:pPr marL="228600" indent="-228600">
              <a:buAutoNum type="arabicPeriod"/>
            </a:pPr>
            <a:endParaRPr lang="bg-BG" sz="1200" dirty="0"/>
          </a:p>
          <a:p>
            <a:pPr marL="228600" indent="-228600">
              <a:buAutoNum type="arabicPeriod"/>
            </a:pPr>
            <a:r>
              <a:rPr lang="bg-BG" sz="1200" dirty="0"/>
              <a:t>6</a:t>
            </a:r>
            <a:r>
              <a:rPr lang="bg-BG" sz="1200" baseline="30000" dirty="0"/>
              <a:t>ти</a:t>
            </a:r>
            <a:r>
              <a:rPr lang="bg-BG" sz="1200" dirty="0"/>
              <a:t> Интердисциплинарен докторантски форум, 13 – 16 Май 2025г., гр. Велинград, България, Структурно базиран изчислителен подход за изследване на нековалентни инхибитори, насочени към тирозин-киназата на Брутон. </a:t>
            </a:r>
            <a:r>
              <a:rPr lang="bg-BG" sz="1200" u="sng" dirty="0"/>
              <a:t>Л. Топалова</a:t>
            </a:r>
            <a:r>
              <a:rPr lang="bg-BG" sz="1200" dirty="0"/>
              <a:t>, </a:t>
            </a:r>
            <a:r>
              <a:rPr lang="bg-BG" sz="1200" u="sng" dirty="0"/>
              <a:t>А. Дюкенджиева</a:t>
            </a:r>
            <a:r>
              <a:rPr lang="bg-BG" sz="1200" dirty="0"/>
              <a:t>, Б. Лазов, </a:t>
            </a:r>
            <a:r>
              <a:rPr lang="bg-BG" sz="1200" u="sng" dirty="0"/>
              <a:t>Т. Стоянова</a:t>
            </a:r>
            <a:r>
              <a:rPr lang="bg-BG" sz="1200" dirty="0"/>
              <a:t>, </a:t>
            </a:r>
            <a:r>
              <a:rPr lang="bg-BG" sz="1200" u="sng" dirty="0"/>
              <a:t>Т. Пенчева</a:t>
            </a:r>
            <a:r>
              <a:rPr lang="bg-BG" sz="1200" dirty="0"/>
              <a:t>, </a:t>
            </a:r>
            <a:r>
              <a:rPr lang="bg-BG" sz="1200" u="sng" dirty="0"/>
              <a:t>С. Тодинова</a:t>
            </a:r>
            <a:r>
              <a:rPr lang="bg-BG" sz="1200" dirty="0"/>
              <a:t>, </a:t>
            </a:r>
            <a:r>
              <a:rPr lang="bg-BG" sz="1200" u="sng" dirty="0"/>
              <a:t>И. Цаковска</a:t>
            </a:r>
            <a:r>
              <a:rPr lang="bg-BG" sz="1200" dirty="0"/>
              <a:t>. (Постер)</a:t>
            </a:r>
          </a:p>
          <a:p>
            <a:pPr marL="228600" indent="-228600">
              <a:buAutoNum type="arabicPeriod"/>
            </a:pPr>
            <a:endParaRPr lang="bg-BG" sz="1200" dirty="0"/>
          </a:p>
          <a:p>
            <a:pPr marL="228600" indent="-228600">
              <a:buAutoNum type="arabicPeriod"/>
            </a:pPr>
            <a:r>
              <a:rPr lang="bg-BG" sz="1200" dirty="0"/>
              <a:t>4th MOSBRI Scientific conference, 10.06.2025 – 13.06.2025, </a:t>
            </a:r>
            <a:r>
              <a:rPr lang="en-US" sz="1200" dirty="0"/>
              <a:t>Paris, France. Effect of targeted treatments on erythrocytes′ rheological properties in chronic lymphocytic leukemia. </a:t>
            </a:r>
            <a:r>
              <a:rPr lang="bg-BG" sz="1200" u="sng" dirty="0"/>
              <a:t>Miroslava</a:t>
            </a:r>
            <a:r>
              <a:rPr lang="en-US" sz="1200" u="sng" dirty="0"/>
              <a:t> Ivanova</a:t>
            </a:r>
            <a:r>
              <a:rPr lang="en-US" sz="1200" dirty="0"/>
              <a:t>, </a:t>
            </a:r>
            <a:r>
              <a:rPr lang="en-US" sz="1200" u="sng" dirty="0"/>
              <a:t>Anik</a:t>
            </a:r>
            <a:r>
              <a:rPr lang="bg-BG" sz="1200" u="sng" dirty="0"/>
              <a:t>a</a:t>
            </a:r>
            <a:r>
              <a:rPr lang="en-US" sz="1200" u="sng" dirty="0"/>
              <a:t> Alexandrova-Watanabe</a:t>
            </a:r>
            <a:r>
              <a:rPr lang="en-US" sz="1200" dirty="0"/>
              <a:t>, Emilia Abadjieva, </a:t>
            </a:r>
            <a:r>
              <a:rPr lang="en-US" sz="1200" u="sng" dirty="0"/>
              <a:t>Lidia </a:t>
            </a:r>
            <a:r>
              <a:rPr lang="en-US" sz="1200" u="sng" dirty="0" err="1"/>
              <a:t>Gartcheva</a:t>
            </a:r>
            <a:r>
              <a:rPr lang="en-US" sz="1200" dirty="0"/>
              <a:t>, </a:t>
            </a:r>
            <a:r>
              <a:rPr lang="bg-BG" sz="1200" u="sng" dirty="0"/>
              <a:t>Ariana Langari</a:t>
            </a:r>
            <a:r>
              <a:rPr lang="bg-BG" sz="1200" dirty="0"/>
              <a:t>, Tihomir Tiankov, </a:t>
            </a:r>
            <a:r>
              <a:rPr lang="bg-BG" sz="1200" u="sng" dirty="0"/>
              <a:t>Sashka Krumova</a:t>
            </a:r>
            <a:r>
              <a:rPr lang="bg-BG" sz="1200" dirty="0"/>
              <a:t>, </a:t>
            </a:r>
            <a:r>
              <a:rPr lang="bg-BG" sz="1200" u="sng" dirty="0"/>
              <a:t>Svetla Todinova</a:t>
            </a:r>
            <a:r>
              <a:rPr lang="en-US" sz="1200" u="sng" dirty="0"/>
              <a:t>. </a:t>
            </a:r>
            <a:r>
              <a:rPr lang="bg-BG" sz="1200" dirty="0"/>
              <a:t>(Постер)</a:t>
            </a:r>
          </a:p>
          <a:p>
            <a:pPr marL="228600" indent="-228600">
              <a:buAutoNum type="arabicPeriod"/>
            </a:pPr>
            <a:endParaRPr lang="bg-BG" sz="1200" dirty="0"/>
          </a:p>
          <a:p>
            <a:pPr marL="228600" indent="-228600">
              <a:buAutoNum type="arabicPeriod"/>
            </a:pPr>
            <a:r>
              <a:rPr lang="bg-BG" sz="1200" dirty="0"/>
              <a:t>4th MOSBRI Scientific conference, 10.06.2025 – 13.06.2025, </a:t>
            </a:r>
            <a:r>
              <a:rPr lang="en-US" sz="1200" dirty="0"/>
              <a:t>Paris, France. Effect of target therapies on the </a:t>
            </a:r>
            <a:r>
              <a:rPr lang="en-US" sz="1200" dirty="0" err="1"/>
              <a:t>nanomechanics</a:t>
            </a:r>
            <a:r>
              <a:rPr lang="en-US" sz="1200" dirty="0"/>
              <a:t> of red blood cells in chronic lymphocytic leukemia. </a:t>
            </a:r>
            <a:r>
              <a:rPr lang="bg-BG" sz="1200" u="sng" dirty="0"/>
              <a:t>Ariana Langari</a:t>
            </a:r>
            <a:r>
              <a:rPr lang="bg-BG" sz="1200" dirty="0"/>
              <a:t>, </a:t>
            </a:r>
            <a:r>
              <a:rPr lang="bg-BG" sz="1200" u="sng" dirty="0"/>
              <a:t>Miroslava Ivanova</a:t>
            </a:r>
            <a:r>
              <a:rPr lang="bg-BG" sz="1200" dirty="0"/>
              <a:t>, </a:t>
            </a:r>
            <a:r>
              <a:rPr lang="bg-BG" sz="1200" u="sng" dirty="0"/>
              <a:t>Velichka Strijkova</a:t>
            </a:r>
            <a:r>
              <a:rPr lang="bg-BG" sz="1200" dirty="0"/>
              <a:t>, </a:t>
            </a:r>
            <a:r>
              <a:rPr lang="bg-BG" sz="1200" u="sng" dirty="0"/>
              <a:t>Vesela Katrova</a:t>
            </a:r>
            <a:r>
              <a:rPr lang="bg-BG" sz="1200" dirty="0"/>
              <a:t>, </a:t>
            </a:r>
            <a:r>
              <a:rPr lang="en-US" sz="1200" u="sng" dirty="0"/>
              <a:t>Margarita </a:t>
            </a:r>
            <a:r>
              <a:rPr lang="en-US" sz="1200" u="sng" dirty="0" err="1"/>
              <a:t>Guenova</a:t>
            </a:r>
            <a:r>
              <a:rPr lang="en-US" sz="1200" dirty="0"/>
              <a:t>, </a:t>
            </a:r>
            <a:r>
              <a:rPr lang="bg-BG" sz="1200" u="sng" dirty="0"/>
              <a:t>Lidia Gartcheva</a:t>
            </a:r>
            <a:r>
              <a:rPr lang="bg-BG" sz="1200" dirty="0"/>
              <a:t>, </a:t>
            </a:r>
            <a:r>
              <a:rPr lang="en-US" sz="1200" u="sng" dirty="0"/>
              <a:t>Stefka G. Taneva</a:t>
            </a:r>
            <a:r>
              <a:rPr lang="en-US" sz="1200" dirty="0"/>
              <a:t>, </a:t>
            </a:r>
            <a:r>
              <a:rPr lang="bg-BG" sz="1200" u="sng" dirty="0"/>
              <a:t>Sashka Krumova</a:t>
            </a:r>
            <a:r>
              <a:rPr lang="bg-BG" sz="1200" dirty="0"/>
              <a:t>, </a:t>
            </a:r>
            <a:r>
              <a:rPr lang="bg-BG" sz="1200" u="sng" dirty="0"/>
              <a:t>Svetla Todinova </a:t>
            </a:r>
            <a:r>
              <a:rPr lang="bg-BG" sz="1200" dirty="0"/>
              <a:t>(Постер)</a:t>
            </a:r>
            <a:endParaRPr lang="en-US" sz="1200" dirty="0"/>
          </a:p>
          <a:p>
            <a:endParaRPr lang="en-US" sz="1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86842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heme/theme1.xml><?xml version="1.0" encoding="utf-8"?>
<a:theme xmlns:a="http://schemas.openxmlformats.org/drawingml/2006/main" name="Red Blood Cells Morphology">
  <a:themeElements>
    <a:clrScheme name="نسق Office 2">
      <a:dk1>
        <a:srgbClr val="000000"/>
      </a:dk1>
      <a:lt1>
        <a:srgbClr val="FFFFFF"/>
      </a:lt1>
      <a:dk2>
        <a:srgbClr val="000033"/>
      </a:dk2>
      <a:lt2>
        <a:srgbClr val="FFFFFF"/>
      </a:lt2>
      <a:accent1>
        <a:srgbClr val="CEAAF2"/>
      </a:accent1>
      <a:accent2>
        <a:srgbClr val="79B8F2"/>
      </a:accent2>
      <a:accent3>
        <a:srgbClr val="AAAAAD"/>
      </a:accent3>
      <a:accent4>
        <a:srgbClr val="DADADA"/>
      </a:accent4>
      <a:accent5>
        <a:srgbClr val="E3D2F7"/>
      </a:accent5>
      <a:accent6>
        <a:srgbClr val="6DA6DB"/>
      </a:accent6>
      <a:hlink>
        <a:srgbClr val="BFBFFF"/>
      </a:hlink>
      <a:folHlink>
        <a:srgbClr val="EDCAE6"/>
      </a:folHlink>
    </a:clrScheme>
    <a:fontScheme name="نسق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نسق Office 1">
        <a:dk1>
          <a:srgbClr val="000000"/>
        </a:dk1>
        <a:lt1>
          <a:srgbClr val="FFFFFF"/>
        </a:lt1>
        <a:dk2>
          <a:srgbClr val="000033"/>
        </a:dk2>
        <a:lt2>
          <a:srgbClr val="FFFFFF"/>
        </a:lt2>
        <a:accent1>
          <a:srgbClr val="9B9BF2"/>
        </a:accent1>
        <a:accent2>
          <a:srgbClr val="B4ACF2"/>
        </a:accent2>
        <a:accent3>
          <a:srgbClr val="AAAAAD"/>
        </a:accent3>
        <a:accent4>
          <a:srgbClr val="DADADA"/>
        </a:accent4>
        <a:accent5>
          <a:srgbClr val="CBCBF7"/>
        </a:accent5>
        <a:accent6>
          <a:srgbClr val="A39BDB"/>
        </a:accent6>
        <a:hlink>
          <a:srgbClr val="B9C2F0"/>
        </a:hlink>
        <a:folHlink>
          <a:srgbClr val="D2D2F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نسق Office 2">
        <a:dk1>
          <a:srgbClr val="000000"/>
        </a:dk1>
        <a:lt1>
          <a:srgbClr val="FFFFFF"/>
        </a:lt1>
        <a:dk2>
          <a:srgbClr val="000033"/>
        </a:dk2>
        <a:lt2>
          <a:srgbClr val="FFFFFF"/>
        </a:lt2>
        <a:accent1>
          <a:srgbClr val="CEAAF2"/>
        </a:accent1>
        <a:accent2>
          <a:srgbClr val="79B8F2"/>
        </a:accent2>
        <a:accent3>
          <a:srgbClr val="AAAAAD"/>
        </a:accent3>
        <a:accent4>
          <a:srgbClr val="DADADA"/>
        </a:accent4>
        <a:accent5>
          <a:srgbClr val="E3D2F7"/>
        </a:accent5>
        <a:accent6>
          <a:srgbClr val="6DA6DB"/>
        </a:accent6>
        <a:hlink>
          <a:srgbClr val="BFBFFF"/>
        </a:hlink>
        <a:folHlink>
          <a:srgbClr val="EDCAE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نسق Office 3">
        <a:dk1>
          <a:srgbClr val="000000"/>
        </a:dk1>
        <a:lt1>
          <a:srgbClr val="FFFFFF"/>
        </a:lt1>
        <a:dk2>
          <a:srgbClr val="000033"/>
        </a:dk2>
        <a:lt2>
          <a:srgbClr val="FFFFFF"/>
        </a:lt2>
        <a:accent1>
          <a:srgbClr val="D9CF4C"/>
        </a:accent1>
        <a:accent2>
          <a:srgbClr val="9B9BF2"/>
        </a:accent2>
        <a:accent3>
          <a:srgbClr val="AAAAAD"/>
        </a:accent3>
        <a:accent4>
          <a:srgbClr val="DADADA"/>
        </a:accent4>
        <a:accent5>
          <a:srgbClr val="E9E4B2"/>
        </a:accent5>
        <a:accent6>
          <a:srgbClr val="8C8CDB"/>
        </a:accent6>
        <a:hlink>
          <a:srgbClr val="F2BF85"/>
        </a:hlink>
        <a:folHlink>
          <a:srgbClr val="D4E6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نسق Office 4">
        <a:dk1>
          <a:srgbClr val="000000"/>
        </a:dk1>
        <a:lt1>
          <a:srgbClr val="FFFFFF"/>
        </a:lt1>
        <a:dk2>
          <a:srgbClr val="000033"/>
        </a:dk2>
        <a:lt2>
          <a:srgbClr val="FFFFFF"/>
        </a:lt2>
        <a:accent1>
          <a:srgbClr val="72CC5C"/>
        </a:accent1>
        <a:accent2>
          <a:srgbClr val="E6B52E"/>
        </a:accent2>
        <a:accent3>
          <a:srgbClr val="AAAAAD"/>
        </a:accent3>
        <a:accent4>
          <a:srgbClr val="DADADA"/>
        </a:accent4>
        <a:accent5>
          <a:srgbClr val="BCE2B5"/>
        </a:accent5>
        <a:accent6>
          <a:srgbClr val="D0A429"/>
        </a:accent6>
        <a:hlink>
          <a:srgbClr val="BFBFFF"/>
        </a:hlink>
        <a:folHlink>
          <a:srgbClr val="F7ADB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نسق Offic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B9BF2"/>
        </a:accent1>
        <a:accent2>
          <a:srgbClr val="B4ACF2"/>
        </a:accent2>
        <a:accent3>
          <a:srgbClr val="FFFFFF"/>
        </a:accent3>
        <a:accent4>
          <a:srgbClr val="000000"/>
        </a:accent4>
        <a:accent5>
          <a:srgbClr val="CBCBF7"/>
        </a:accent5>
        <a:accent6>
          <a:srgbClr val="A39BDB"/>
        </a:accent6>
        <a:hlink>
          <a:srgbClr val="B9C2F0"/>
        </a:hlink>
        <a:folHlink>
          <a:srgbClr val="D2D2F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نسق Offic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EAAF2"/>
        </a:accent1>
        <a:accent2>
          <a:srgbClr val="79B8F2"/>
        </a:accent2>
        <a:accent3>
          <a:srgbClr val="FFFFFF"/>
        </a:accent3>
        <a:accent4>
          <a:srgbClr val="000000"/>
        </a:accent4>
        <a:accent5>
          <a:srgbClr val="E3D2F7"/>
        </a:accent5>
        <a:accent6>
          <a:srgbClr val="6DA6DB"/>
        </a:accent6>
        <a:hlink>
          <a:srgbClr val="BFBFFF"/>
        </a:hlink>
        <a:folHlink>
          <a:srgbClr val="EDCA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نسق Offic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9CF4C"/>
        </a:accent1>
        <a:accent2>
          <a:srgbClr val="9B9BF2"/>
        </a:accent2>
        <a:accent3>
          <a:srgbClr val="FFFFFF"/>
        </a:accent3>
        <a:accent4>
          <a:srgbClr val="000000"/>
        </a:accent4>
        <a:accent5>
          <a:srgbClr val="E9E4B2"/>
        </a:accent5>
        <a:accent6>
          <a:srgbClr val="8C8CDB"/>
        </a:accent6>
        <a:hlink>
          <a:srgbClr val="F2BF85"/>
        </a:hlink>
        <a:folHlink>
          <a:srgbClr val="D4E6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نسق Offic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72CC5C"/>
        </a:accent1>
        <a:accent2>
          <a:srgbClr val="E6B52E"/>
        </a:accent2>
        <a:accent3>
          <a:srgbClr val="FFFFFF"/>
        </a:accent3>
        <a:accent4>
          <a:srgbClr val="000000"/>
        </a:accent4>
        <a:accent5>
          <a:srgbClr val="BCE2B5"/>
        </a:accent5>
        <a:accent6>
          <a:srgbClr val="D0A429"/>
        </a:accent6>
        <a:hlink>
          <a:srgbClr val="BFBFFF"/>
        </a:hlink>
        <a:folHlink>
          <a:srgbClr val="F7ADB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FFFF"/>
      </a:lt1>
      <a:dk2>
        <a:srgbClr val="000033"/>
      </a:dk2>
      <a:lt2>
        <a:srgbClr val="FFFFFF"/>
      </a:lt2>
      <a:accent1>
        <a:srgbClr val="CEAAF2"/>
      </a:accent1>
      <a:accent2>
        <a:srgbClr val="79B8F2"/>
      </a:accent2>
      <a:accent3>
        <a:srgbClr val="AAAAAD"/>
      </a:accent3>
      <a:accent4>
        <a:srgbClr val="DADADA"/>
      </a:accent4>
      <a:accent5>
        <a:srgbClr val="E3D2F7"/>
      </a:accent5>
      <a:accent6>
        <a:srgbClr val="6DA6DB"/>
      </a:accent6>
      <a:hlink>
        <a:srgbClr val="BFBFFF"/>
      </a:hlink>
      <a:folHlink>
        <a:srgbClr val="EDCAE6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33"/>
        </a:dk2>
        <a:lt2>
          <a:srgbClr val="FFFFFF"/>
        </a:lt2>
        <a:accent1>
          <a:srgbClr val="9B9BF2"/>
        </a:accent1>
        <a:accent2>
          <a:srgbClr val="B4ACF2"/>
        </a:accent2>
        <a:accent3>
          <a:srgbClr val="AAAAAD"/>
        </a:accent3>
        <a:accent4>
          <a:srgbClr val="DADADA"/>
        </a:accent4>
        <a:accent5>
          <a:srgbClr val="CBCBF7"/>
        </a:accent5>
        <a:accent6>
          <a:srgbClr val="A39BDB"/>
        </a:accent6>
        <a:hlink>
          <a:srgbClr val="B9C2F0"/>
        </a:hlink>
        <a:folHlink>
          <a:srgbClr val="D2D2F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33"/>
        </a:dk2>
        <a:lt2>
          <a:srgbClr val="FFFFFF"/>
        </a:lt2>
        <a:accent1>
          <a:srgbClr val="CEAAF2"/>
        </a:accent1>
        <a:accent2>
          <a:srgbClr val="79B8F2"/>
        </a:accent2>
        <a:accent3>
          <a:srgbClr val="AAAAAD"/>
        </a:accent3>
        <a:accent4>
          <a:srgbClr val="DADADA"/>
        </a:accent4>
        <a:accent5>
          <a:srgbClr val="E3D2F7"/>
        </a:accent5>
        <a:accent6>
          <a:srgbClr val="6DA6DB"/>
        </a:accent6>
        <a:hlink>
          <a:srgbClr val="BFBFFF"/>
        </a:hlink>
        <a:folHlink>
          <a:srgbClr val="EDCAE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33"/>
        </a:dk2>
        <a:lt2>
          <a:srgbClr val="FFFFFF"/>
        </a:lt2>
        <a:accent1>
          <a:srgbClr val="D9CF4C"/>
        </a:accent1>
        <a:accent2>
          <a:srgbClr val="9B9BF2"/>
        </a:accent2>
        <a:accent3>
          <a:srgbClr val="AAAAAD"/>
        </a:accent3>
        <a:accent4>
          <a:srgbClr val="DADADA"/>
        </a:accent4>
        <a:accent5>
          <a:srgbClr val="E9E4B2"/>
        </a:accent5>
        <a:accent6>
          <a:srgbClr val="8C8CDB"/>
        </a:accent6>
        <a:hlink>
          <a:srgbClr val="F2BF85"/>
        </a:hlink>
        <a:folHlink>
          <a:srgbClr val="D4E6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33"/>
        </a:dk2>
        <a:lt2>
          <a:srgbClr val="FFFFFF"/>
        </a:lt2>
        <a:accent1>
          <a:srgbClr val="72CC5C"/>
        </a:accent1>
        <a:accent2>
          <a:srgbClr val="E6B52E"/>
        </a:accent2>
        <a:accent3>
          <a:srgbClr val="AAAAAD"/>
        </a:accent3>
        <a:accent4>
          <a:srgbClr val="DADADA"/>
        </a:accent4>
        <a:accent5>
          <a:srgbClr val="BCE2B5"/>
        </a:accent5>
        <a:accent6>
          <a:srgbClr val="D0A429"/>
        </a:accent6>
        <a:hlink>
          <a:srgbClr val="BFBFFF"/>
        </a:hlink>
        <a:folHlink>
          <a:srgbClr val="F7ADB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B9BF2"/>
        </a:accent1>
        <a:accent2>
          <a:srgbClr val="B4ACF2"/>
        </a:accent2>
        <a:accent3>
          <a:srgbClr val="FFFFFF"/>
        </a:accent3>
        <a:accent4>
          <a:srgbClr val="000000"/>
        </a:accent4>
        <a:accent5>
          <a:srgbClr val="CBCBF7"/>
        </a:accent5>
        <a:accent6>
          <a:srgbClr val="A39BDB"/>
        </a:accent6>
        <a:hlink>
          <a:srgbClr val="B9C2F0"/>
        </a:hlink>
        <a:folHlink>
          <a:srgbClr val="D2D2F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EAAF2"/>
        </a:accent1>
        <a:accent2>
          <a:srgbClr val="79B8F2"/>
        </a:accent2>
        <a:accent3>
          <a:srgbClr val="FFFFFF"/>
        </a:accent3>
        <a:accent4>
          <a:srgbClr val="000000"/>
        </a:accent4>
        <a:accent5>
          <a:srgbClr val="E3D2F7"/>
        </a:accent5>
        <a:accent6>
          <a:srgbClr val="6DA6DB"/>
        </a:accent6>
        <a:hlink>
          <a:srgbClr val="BFBFFF"/>
        </a:hlink>
        <a:folHlink>
          <a:srgbClr val="EDCA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9CF4C"/>
        </a:accent1>
        <a:accent2>
          <a:srgbClr val="9B9BF2"/>
        </a:accent2>
        <a:accent3>
          <a:srgbClr val="FFFFFF"/>
        </a:accent3>
        <a:accent4>
          <a:srgbClr val="000000"/>
        </a:accent4>
        <a:accent5>
          <a:srgbClr val="E9E4B2"/>
        </a:accent5>
        <a:accent6>
          <a:srgbClr val="8C8CDB"/>
        </a:accent6>
        <a:hlink>
          <a:srgbClr val="F2BF85"/>
        </a:hlink>
        <a:folHlink>
          <a:srgbClr val="D4E6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72CC5C"/>
        </a:accent1>
        <a:accent2>
          <a:srgbClr val="E6B52E"/>
        </a:accent2>
        <a:accent3>
          <a:srgbClr val="FFFFFF"/>
        </a:accent3>
        <a:accent4>
          <a:srgbClr val="000000"/>
        </a:accent4>
        <a:accent5>
          <a:srgbClr val="BCE2B5"/>
        </a:accent5>
        <a:accent6>
          <a:srgbClr val="D0A429"/>
        </a:accent6>
        <a:hlink>
          <a:srgbClr val="BFBFFF"/>
        </a:hlink>
        <a:folHlink>
          <a:srgbClr val="F7ADB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1_Default Design 2">
      <a:dk1>
        <a:srgbClr val="000000"/>
      </a:dk1>
      <a:lt1>
        <a:srgbClr val="FFFFFF"/>
      </a:lt1>
      <a:dk2>
        <a:srgbClr val="000033"/>
      </a:dk2>
      <a:lt2>
        <a:srgbClr val="FFFFFF"/>
      </a:lt2>
      <a:accent1>
        <a:srgbClr val="CEAAF2"/>
      </a:accent1>
      <a:accent2>
        <a:srgbClr val="79B8F2"/>
      </a:accent2>
      <a:accent3>
        <a:srgbClr val="AAAAAD"/>
      </a:accent3>
      <a:accent4>
        <a:srgbClr val="DADADA"/>
      </a:accent4>
      <a:accent5>
        <a:srgbClr val="E3D2F7"/>
      </a:accent5>
      <a:accent6>
        <a:srgbClr val="6DA6DB"/>
      </a:accent6>
      <a:hlink>
        <a:srgbClr val="BFBFFF"/>
      </a:hlink>
      <a:folHlink>
        <a:srgbClr val="EDCAE6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33"/>
        </a:dk2>
        <a:lt2>
          <a:srgbClr val="FFFFFF"/>
        </a:lt2>
        <a:accent1>
          <a:srgbClr val="9B9BF2"/>
        </a:accent1>
        <a:accent2>
          <a:srgbClr val="B4ACF2"/>
        </a:accent2>
        <a:accent3>
          <a:srgbClr val="AAAAAD"/>
        </a:accent3>
        <a:accent4>
          <a:srgbClr val="DADADA"/>
        </a:accent4>
        <a:accent5>
          <a:srgbClr val="CBCBF7"/>
        </a:accent5>
        <a:accent6>
          <a:srgbClr val="A39BDB"/>
        </a:accent6>
        <a:hlink>
          <a:srgbClr val="B9C2F0"/>
        </a:hlink>
        <a:folHlink>
          <a:srgbClr val="D2D2F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33"/>
        </a:dk2>
        <a:lt2>
          <a:srgbClr val="FFFFFF"/>
        </a:lt2>
        <a:accent1>
          <a:srgbClr val="CEAAF2"/>
        </a:accent1>
        <a:accent2>
          <a:srgbClr val="79B8F2"/>
        </a:accent2>
        <a:accent3>
          <a:srgbClr val="AAAAAD"/>
        </a:accent3>
        <a:accent4>
          <a:srgbClr val="DADADA"/>
        </a:accent4>
        <a:accent5>
          <a:srgbClr val="E3D2F7"/>
        </a:accent5>
        <a:accent6>
          <a:srgbClr val="6DA6DB"/>
        </a:accent6>
        <a:hlink>
          <a:srgbClr val="BFBFFF"/>
        </a:hlink>
        <a:folHlink>
          <a:srgbClr val="EDCAE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33"/>
        </a:dk2>
        <a:lt2>
          <a:srgbClr val="FFFFFF"/>
        </a:lt2>
        <a:accent1>
          <a:srgbClr val="D9CF4C"/>
        </a:accent1>
        <a:accent2>
          <a:srgbClr val="9B9BF2"/>
        </a:accent2>
        <a:accent3>
          <a:srgbClr val="AAAAAD"/>
        </a:accent3>
        <a:accent4>
          <a:srgbClr val="DADADA"/>
        </a:accent4>
        <a:accent5>
          <a:srgbClr val="E9E4B2"/>
        </a:accent5>
        <a:accent6>
          <a:srgbClr val="8C8CDB"/>
        </a:accent6>
        <a:hlink>
          <a:srgbClr val="F2BF85"/>
        </a:hlink>
        <a:folHlink>
          <a:srgbClr val="D4E6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33"/>
        </a:dk2>
        <a:lt2>
          <a:srgbClr val="FFFFFF"/>
        </a:lt2>
        <a:accent1>
          <a:srgbClr val="72CC5C"/>
        </a:accent1>
        <a:accent2>
          <a:srgbClr val="E6B52E"/>
        </a:accent2>
        <a:accent3>
          <a:srgbClr val="AAAAAD"/>
        </a:accent3>
        <a:accent4>
          <a:srgbClr val="DADADA"/>
        </a:accent4>
        <a:accent5>
          <a:srgbClr val="BCE2B5"/>
        </a:accent5>
        <a:accent6>
          <a:srgbClr val="D0A429"/>
        </a:accent6>
        <a:hlink>
          <a:srgbClr val="BFBFFF"/>
        </a:hlink>
        <a:folHlink>
          <a:srgbClr val="F7ADB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B9BF2"/>
        </a:accent1>
        <a:accent2>
          <a:srgbClr val="B4ACF2"/>
        </a:accent2>
        <a:accent3>
          <a:srgbClr val="FFFFFF"/>
        </a:accent3>
        <a:accent4>
          <a:srgbClr val="000000"/>
        </a:accent4>
        <a:accent5>
          <a:srgbClr val="CBCBF7"/>
        </a:accent5>
        <a:accent6>
          <a:srgbClr val="A39BDB"/>
        </a:accent6>
        <a:hlink>
          <a:srgbClr val="B9C2F0"/>
        </a:hlink>
        <a:folHlink>
          <a:srgbClr val="D2D2F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EAAF2"/>
        </a:accent1>
        <a:accent2>
          <a:srgbClr val="79B8F2"/>
        </a:accent2>
        <a:accent3>
          <a:srgbClr val="FFFFFF"/>
        </a:accent3>
        <a:accent4>
          <a:srgbClr val="000000"/>
        </a:accent4>
        <a:accent5>
          <a:srgbClr val="E3D2F7"/>
        </a:accent5>
        <a:accent6>
          <a:srgbClr val="6DA6DB"/>
        </a:accent6>
        <a:hlink>
          <a:srgbClr val="BFBFFF"/>
        </a:hlink>
        <a:folHlink>
          <a:srgbClr val="EDCA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9CF4C"/>
        </a:accent1>
        <a:accent2>
          <a:srgbClr val="9B9BF2"/>
        </a:accent2>
        <a:accent3>
          <a:srgbClr val="FFFFFF"/>
        </a:accent3>
        <a:accent4>
          <a:srgbClr val="000000"/>
        </a:accent4>
        <a:accent5>
          <a:srgbClr val="E9E4B2"/>
        </a:accent5>
        <a:accent6>
          <a:srgbClr val="8C8CDB"/>
        </a:accent6>
        <a:hlink>
          <a:srgbClr val="F2BF85"/>
        </a:hlink>
        <a:folHlink>
          <a:srgbClr val="D4E6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72CC5C"/>
        </a:accent1>
        <a:accent2>
          <a:srgbClr val="E6B52E"/>
        </a:accent2>
        <a:accent3>
          <a:srgbClr val="FFFFFF"/>
        </a:accent3>
        <a:accent4>
          <a:srgbClr val="000000"/>
        </a:accent4>
        <a:accent5>
          <a:srgbClr val="BCE2B5"/>
        </a:accent5>
        <a:accent6>
          <a:srgbClr val="D0A429"/>
        </a:accent6>
        <a:hlink>
          <a:srgbClr val="BFBFFF"/>
        </a:hlink>
        <a:folHlink>
          <a:srgbClr val="F7ADB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نسق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Red Blood Cells Morphology</Template>
  <TotalTime>8008</TotalTime>
  <Words>1351</Words>
  <Application>Microsoft Office PowerPoint</Application>
  <PresentationFormat>On-screen Show (4:3)</PresentationFormat>
  <Paragraphs>85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Red Blood Cells Morphology</vt:lpstr>
      <vt:lpstr>1_Default Design</vt:lpstr>
      <vt:lpstr>2_Default Design</vt:lpstr>
      <vt:lpstr>PowerPoint Presentation</vt:lpstr>
      <vt:lpstr>PowerPoint Presentation</vt:lpstr>
      <vt:lpstr>PowerPoint Presentation</vt:lpstr>
      <vt:lpstr>РЕЗЮМЕ</vt:lpstr>
      <vt:lpstr>PowerPoint Presentation</vt:lpstr>
      <vt:lpstr>PowerPoint Presentation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Alaa M. Khudair</dc:creator>
  <cp:lastModifiedBy>Maya</cp:lastModifiedBy>
  <cp:revision>172</cp:revision>
  <dcterms:created xsi:type="dcterms:W3CDTF">2014-02-09T06:55:41Z</dcterms:created>
  <dcterms:modified xsi:type="dcterms:W3CDTF">2025-07-02T11:25:09Z</dcterms:modified>
</cp:coreProperties>
</file>